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60" r:id="rId4"/>
    <p:sldId id="379" r:id="rId5"/>
    <p:sldId id="258" r:id="rId6"/>
    <p:sldId id="259" r:id="rId7"/>
    <p:sldId id="265" r:id="rId8"/>
    <p:sldId id="374" r:id="rId9"/>
    <p:sldId id="391" r:id="rId10"/>
    <p:sldId id="376" r:id="rId11"/>
    <p:sldId id="261" r:id="rId12"/>
    <p:sldId id="378" r:id="rId13"/>
    <p:sldId id="375" r:id="rId14"/>
    <p:sldId id="373" r:id="rId15"/>
    <p:sldId id="392" r:id="rId16"/>
    <p:sldId id="345" r:id="rId17"/>
    <p:sldId id="361" r:id="rId18"/>
    <p:sldId id="393" r:id="rId19"/>
    <p:sldId id="362" r:id="rId20"/>
    <p:sldId id="357" r:id="rId21"/>
    <p:sldId id="394" r:id="rId22"/>
    <p:sldId id="395" r:id="rId23"/>
    <p:sldId id="396" r:id="rId24"/>
    <p:sldId id="397" r:id="rId25"/>
    <p:sldId id="398" r:id="rId26"/>
    <p:sldId id="399" r:id="rId27"/>
    <p:sldId id="356" r:id="rId28"/>
    <p:sldId id="365" r:id="rId29"/>
    <p:sldId id="274" r:id="rId30"/>
    <p:sldId id="276" r:id="rId31"/>
    <p:sldId id="277" r:id="rId32"/>
    <p:sldId id="3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400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89" r:id="rId69"/>
    <p:sldId id="390" r:id="rId70"/>
    <p:sldId id="406" r:id="rId71"/>
    <p:sldId id="405" r:id="rId72"/>
  </p:sldIdLst>
  <p:sldSz cx="9118600" cy="6832600"/>
  <p:notesSz cx="9118600" cy="6832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65725" y="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56D8-B5E6-44DD-AD23-FD80D2EDED17}" type="datetimeFigureOut">
              <a:rPr lang="id-ID" smtClean="0"/>
              <a:t>03/03/2023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19425" y="854075"/>
            <a:ext cx="3079750" cy="230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1225" y="3287713"/>
            <a:ext cx="7296150" cy="269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8970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65725" y="648970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362A-BFCB-49FF-87DC-6FC6D4576E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89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9E097F9-AD05-493A-8B75-639F8DE1D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855D38-A30B-4D13-B3A8-B9F99F3247D7}" type="slidenum">
              <a:rPr lang="en-US" altLang="id-ID"/>
              <a:pPr/>
              <a:t>4</a:t>
            </a:fld>
            <a:endParaRPr lang="en-US" altLang="id-ID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852B0CC-C7D5-4684-ADEB-000656712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A305688-6D9E-4B49-9C38-4B2C84F3A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D601350F-CBB6-4115-AB6D-5A142351FB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/>
              <a:t>ENDRI SENTOSA-MAKRO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9E097F9-AD05-493A-8B75-639F8DE1D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855D38-A30B-4D13-B3A8-B9F99F3247D7}" type="slidenum">
              <a:rPr lang="en-US" altLang="id-ID"/>
              <a:pPr/>
              <a:t>12</a:t>
            </a:fld>
            <a:endParaRPr lang="en-US" altLang="id-ID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852B0CC-C7D5-4684-ADEB-000656712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A305688-6D9E-4B49-9C38-4B2C84F3A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D601350F-CBB6-4115-AB6D-5A142351FB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/>
              <a:t>ENDRI SENTOSA-MAKRO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55">
            <a:extLst>
              <a:ext uri="{FF2B5EF4-FFF2-40B4-BE49-F238E27FC236}">
                <a16:creationId xmlns:a16="http://schemas.microsoft.com/office/drawing/2014/main" id="{7D5BDDB1-B1A8-4E5C-A4E1-36BF4496B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ED89EC-8F7C-423A-9BF6-D8D9C31FD32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F2B21FB-EA6E-4596-9809-36B21AF9B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3D0D11D-4B7A-460C-86E8-7CC1EFBF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587EFB94-050A-46DE-8B46-C42557A18B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/>
              <a:t>ENDRI SENTOSA-MAKRO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1513548-F4D7-445C-BFA2-72C331CB5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04C051-2BA7-4E3C-987A-0D6C32C89C1B}" type="slidenum">
              <a:rPr lang="en-US" altLang="id-ID"/>
              <a:pPr/>
              <a:t>16</a:t>
            </a:fld>
            <a:endParaRPr lang="en-US" altLang="id-ID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4B5904E-98A1-4987-A36D-6C70EBD40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36BA0DB-1EED-4A7B-BF64-E56AD3A5E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Footer Placeholder 4">
            <a:extLst>
              <a:ext uri="{FF2B5EF4-FFF2-40B4-BE49-F238E27FC236}">
                <a16:creationId xmlns:a16="http://schemas.microsoft.com/office/drawing/2014/main" id="{96A36C14-6C05-4706-B95C-45EACD741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/>
              <a:t>ENDRI SENTOSA-MAKRO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793C5B3-DF1D-4055-B749-B35094D92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26FB7C-85C2-4A2A-A2E6-AEEB737E40D6}" type="slidenum">
              <a:rPr lang="en-US" altLang="id-ID"/>
              <a:pPr/>
              <a:t>27</a:t>
            </a:fld>
            <a:endParaRPr lang="en-US" altLang="id-ID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819DAF3-2644-4E9A-9611-56D0FDA8F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0362665-BC13-4DEC-857A-A6D908022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9A9AA4A4-0BB6-4387-99F3-2654592D2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/>
              <a:t>ENDRI SENTOSA-MAKRO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3895" y="2118106"/>
            <a:ext cx="7750810" cy="1434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26256"/>
            <a:ext cx="638302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B5AB-4F9C-4550-8453-8647B43AC10C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3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3B83-C289-4E03-BFD3-797FBC5EA1E6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3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E8FD-72DF-4BE6-9A66-007B61C8FBC8}" type="datetime1">
              <a:rPr lang="en-US" smtClean="0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3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0BCC-7D1F-445D-875E-DEF711218BE2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8600" cy="6832600"/>
          </a:xfrm>
          <a:custGeom>
            <a:avLst/>
            <a:gdLst/>
            <a:ahLst/>
            <a:cxnLst/>
            <a:rect l="l" t="t" r="r" b="b"/>
            <a:pathLst>
              <a:path w="9118600" h="6832600">
                <a:moveTo>
                  <a:pt x="9118600" y="6832600"/>
                </a:moveTo>
                <a:lnTo>
                  <a:pt x="9118600" y="0"/>
                </a:lnTo>
                <a:lnTo>
                  <a:pt x="0" y="0"/>
                </a:lnTo>
                <a:lnTo>
                  <a:pt x="0" y="6832600"/>
                </a:lnTo>
                <a:lnTo>
                  <a:pt x="9118600" y="6832600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739900" cy="4864100"/>
          </a:xfrm>
          <a:custGeom>
            <a:avLst/>
            <a:gdLst/>
            <a:ahLst/>
            <a:cxnLst/>
            <a:rect l="l" t="t" r="r" b="b"/>
            <a:pathLst>
              <a:path w="1739900" h="4864100">
                <a:moveTo>
                  <a:pt x="0" y="4864100"/>
                </a:moveTo>
                <a:lnTo>
                  <a:pt x="1739900" y="4864100"/>
                </a:lnTo>
                <a:lnTo>
                  <a:pt x="1739899" y="0"/>
                </a:lnTo>
                <a:lnTo>
                  <a:pt x="0" y="0"/>
                </a:lnTo>
                <a:lnTo>
                  <a:pt x="0" y="48641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7900" y="3492500"/>
            <a:ext cx="7772400" cy="2438400"/>
          </a:xfrm>
          <a:custGeom>
            <a:avLst/>
            <a:gdLst/>
            <a:ahLst/>
            <a:cxnLst/>
            <a:rect l="l" t="t" r="r" b="b"/>
            <a:pathLst>
              <a:path w="7772400" h="2438400">
                <a:moveTo>
                  <a:pt x="7772400" y="2438400"/>
                </a:moveTo>
                <a:lnTo>
                  <a:pt x="7772400" y="0"/>
                </a:lnTo>
                <a:lnTo>
                  <a:pt x="0" y="0"/>
                </a:lnTo>
                <a:lnTo>
                  <a:pt x="0" y="2438400"/>
                </a:lnTo>
                <a:lnTo>
                  <a:pt x="7772400" y="2438400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5905" y="3721100"/>
            <a:ext cx="7648575" cy="2138680"/>
          </a:xfrm>
          <a:custGeom>
            <a:avLst/>
            <a:gdLst/>
            <a:ahLst/>
            <a:cxnLst/>
            <a:rect l="l" t="t" r="r" b="b"/>
            <a:pathLst>
              <a:path w="7648575" h="2138679">
                <a:moveTo>
                  <a:pt x="7648194" y="2138172"/>
                </a:moveTo>
                <a:lnTo>
                  <a:pt x="7648194" y="0"/>
                </a:lnTo>
                <a:lnTo>
                  <a:pt x="0" y="0"/>
                </a:lnTo>
                <a:lnTo>
                  <a:pt x="0" y="2138172"/>
                </a:lnTo>
                <a:lnTo>
                  <a:pt x="7648194" y="2138172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38700"/>
            <a:ext cx="977900" cy="50800"/>
          </a:xfrm>
          <a:custGeom>
            <a:avLst/>
            <a:gdLst/>
            <a:ahLst/>
            <a:cxnLst/>
            <a:rect l="l" t="t" r="r" b="b"/>
            <a:pathLst>
              <a:path w="977900" h="50800">
                <a:moveTo>
                  <a:pt x="977900" y="50800"/>
                </a:moveTo>
                <a:lnTo>
                  <a:pt x="977900" y="0"/>
                </a:lnTo>
                <a:lnTo>
                  <a:pt x="0" y="0"/>
                </a:lnTo>
                <a:lnTo>
                  <a:pt x="0" y="50800"/>
                </a:lnTo>
                <a:lnTo>
                  <a:pt x="977900" y="50800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60846" y="5207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2438400" y="304800"/>
                </a:moveTo>
                <a:lnTo>
                  <a:pt x="2438400" y="0"/>
                </a:lnTo>
                <a:lnTo>
                  <a:pt x="0" y="0"/>
                </a:lnTo>
                <a:lnTo>
                  <a:pt x="0" y="304800"/>
                </a:lnTo>
                <a:lnTo>
                  <a:pt x="2438400" y="30480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22045" y="6731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444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A765-8432-44AD-9D2E-2CE4454289A6}" type="datetime1">
              <a:rPr lang="en-US" smtClean="0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33" y="370077"/>
            <a:ext cx="7156932" cy="446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4775" y="2669269"/>
            <a:ext cx="3811575" cy="1846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2249" y="2669269"/>
            <a:ext cx="3811575" cy="1846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BCC38B-9948-4F61-BE98-CFF72046A1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5930" y="6354318"/>
            <a:ext cx="209727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3B1A-3A88-4949-B331-A3E11743D678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8A77C8-47B1-42A8-A5AA-71F47FDD82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00324" y="6354318"/>
            <a:ext cx="2917952" cy="8309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bahan kuliah ekonomi makro -ENDRI SENTOSA.2023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7CFEF9-CB85-4C2E-AE7D-2020224268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65392" y="6354318"/>
            <a:ext cx="2097278" cy="276999"/>
          </a:xfrm>
        </p:spPr>
        <p:txBody>
          <a:bodyPr/>
          <a:lstStyle>
            <a:lvl1pPr>
              <a:defRPr/>
            </a:lvl1pPr>
          </a:lstStyle>
          <a:p>
            <a:fld id="{8068B7B5-5186-4C84-9471-721D83D6D07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801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8600" cy="6832600"/>
          </a:xfrm>
          <a:custGeom>
            <a:avLst/>
            <a:gdLst/>
            <a:ahLst/>
            <a:cxnLst/>
            <a:rect l="l" t="t" r="r" b="b"/>
            <a:pathLst>
              <a:path w="9118600" h="6832600">
                <a:moveTo>
                  <a:pt x="9118600" y="6832600"/>
                </a:moveTo>
                <a:lnTo>
                  <a:pt x="9118600" y="0"/>
                </a:lnTo>
                <a:lnTo>
                  <a:pt x="0" y="0"/>
                </a:lnTo>
                <a:lnTo>
                  <a:pt x="0" y="6832600"/>
                </a:lnTo>
                <a:lnTo>
                  <a:pt x="9118600" y="6832600"/>
                </a:lnTo>
                <a:close/>
              </a:path>
            </a:pathLst>
          </a:custGeom>
          <a:solidFill>
            <a:srgbClr val="FFF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96900" cy="4864100"/>
          </a:xfrm>
          <a:custGeom>
            <a:avLst/>
            <a:gdLst/>
            <a:ahLst/>
            <a:cxnLst/>
            <a:rect l="l" t="t" r="r" b="b"/>
            <a:pathLst>
              <a:path w="596900" h="4864100">
                <a:moveTo>
                  <a:pt x="0" y="4864100"/>
                </a:moveTo>
                <a:lnTo>
                  <a:pt x="596899" y="4864100"/>
                </a:lnTo>
                <a:lnTo>
                  <a:pt x="596899" y="0"/>
                </a:lnTo>
                <a:lnTo>
                  <a:pt x="0" y="0"/>
                </a:lnTo>
                <a:lnTo>
                  <a:pt x="0" y="486410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45300" y="1404619"/>
            <a:ext cx="1828800" cy="182880"/>
          </a:xfrm>
          <a:custGeom>
            <a:avLst/>
            <a:gdLst/>
            <a:ahLst/>
            <a:cxnLst/>
            <a:rect l="l" t="t" r="r" b="b"/>
            <a:pathLst>
              <a:path w="1828800" h="182880">
                <a:moveTo>
                  <a:pt x="1828800" y="182880"/>
                </a:moveTo>
                <a:lnTo>
                  <a:pt x="1828800" y="0"/>
                </a:lnTo>
                <a:lnTo>
                  <a:pt x="0" y="0"/>
                </a:lnTo>
                <a:lnTo>
                  <a:pt x="0" y="182880"/>
                </a:lnTo>
                <a:lnTo>
                  <a:pt x="1828800" y="18288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8300" y="1480819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9050">
            <a:solidFill>
              <a:srgbClr val="33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41875"/>
            <a:ext cx="596900" cy="44450"/>
          </a:xfrm>
          <a:custGeom>
            <a:avLst/>
            <a:gdLst/>
            <a:ahLst/>
            <a:cxnLst/>
            <a:rect l="l" t="t" r="r" b="b"/>
            <a:pathLst>
              <a:path w="596900" h="44450">
                <a:moveTo>
                  <a:pt x="596899" y="44450"/>
                </a:moveTo>
                <a:lnTo>
                  <a:pt x="596899" y="0"/>
                </a:lnTo>
                <a:lnTo>
                  <a:pt x="0" y="0"/>
                </a:lnTo>
                <a:lnTo>
                  <a:pt x="0" y="44450"/>
                </a:lnTo>
                <a:lnTo>
                  <a:pt x="596899" y="44450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833" y="370077"/>
            <a:ext cx="7156932" cy="90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300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327" y="1611376"/>
            <a:ext cx="7933944" cy="403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54318"/>
            <a:ext cx="2917952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bahan kuliah ekonomi makro -ENDRI SENTOSA.2023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B2B9-A690-4931-8E86-2EC4C12FEA35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100" y="3770258"/>
            <a:ext cx="7620000" cy="200824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635" algn="ctr">
              <a:lnSpc>
                <a:spcPct val="100000"/>
              </a:lnSpc>
              <a:spcBef>
                <a:spcPts val="100"/>
              </a:spcBef>
            </a:pPr>
            <a:endParaRPr lang="en-US" sz="3200" b="1" spc="-5" dirty="0">
              <a:solidFill>
                <a:srgbClr val="330033"/>
              </a:solidFill>
              <a:latin typeface="Times New Roman"/>
              <a:cs typeface="Times New Roman"/>
            </a:endParaRPr>
          </a:p>
          <a:p>
            <a:pPr marL="12700" marR="5080" indent="-12763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330033"/>
                </a:solidFill>
                <a:latin typeface="Times New Roman"/>
                <a:cs typeface="Times New Roman"/>
              </a:rPr>
              <a:t>AGREGATE EXPENDITURE </a:t>
            </a:r>
            <a:r>
              <a:rPr lang="id-ID" sz="3200" b="1" spc="-5" dirty="0">
                <a:solidFill>
                  <a:srgbClr val="330033"/>
                </a:solidFill>
                <a:latin typeface="Times New Roman"/>
                <a:cs typeface="Times New Roman"/>
              </a:rPr>
              <a:t>ANALYSIS </a:t>
            </a:r>
            <a:r>
              <a:rPr lang="en-US" sz="3200" b="1" spc="-5" dirty="0">
                <a:solidFill>
                  <a:srgbClr val="330033"/>
                </a:solidFill>
                <a:latin typeface="Times New Roman"/>
                <a:cs typeface="Times New Roman"/>
              </a:rPr>
              <a:t>AND MULTIPLIER EFFECT</a:t>
            </a:r>
          </a:p>
          <a:p>
            <a:pPr marL="12700" marR="5080" indent="-127635" algn="ctr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D6330C5-BC85-4F7B-8052-DD2BCF308638}"/>
              </a:ext>
            </a:extLst>
          </p:cNvPr>
          <p:cNvSpPr txBox="1"/>
          <p:nvPr/>
        </p:nvSpPr>
        <p:spPr>
          <a:xfrm>
            <a:off x="1206500" y="3761286"/>
            <a:ext cx="2819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635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330033"/>
                </a:solidFill>
                <a:latin typeface="Times New Roman"/>
                <a:cs typeface="Times New Roman"/>
              </a:rPr>
              <a:t>SESI 2-3 MAKRO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F4DEE0C-EB0D-4112-B98D-3363861750DE}"/>
              </a:ext>
            </a:extLst>
          </p:cNvPr>
          <p:cNvSpPr txBox="1"/>
          <p:nvPr/>
        </p:nvSpPr>
        <p:spPr>
          <a:xfrm>
            <a:off x="2495550" y="5996858"/>
            <a:ext cx="6178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635" algn="r">
              <a:lnSpc>
                <a:spcPct val="100000"/>
              </a:lnSpc>
              <a:spcBef>
                <a:spcPts val="100"/>
              </a:spcBef>
            </a:pPr>
            <a:r>
              <a:rPr lang="en-US" b="1" i="1" spc="-5" dirty="0">
                <a:solidFill>
                  <a:srgbClr val="33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ENDRI SENTOSA.SE.MM</a:t>
            </a:r>
            <a:endParaRPr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8" name="Picture 4" descr="pelaku ekonomi dan arus lingkar kegiatan ekonomi materi ekonomi kelas X -  YouTube">
            <a:extLst>
              <a:ext uri="{FF2B5EF4-FFF2-40B4-BE49-F238E27FC236}">
                <a16:creationId xmlns:a16="http://schemas.microsoft.com/office/drawing/2014/main" id="{A51B9A88-F5EE-4BAB-9B5B-D7732977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87253"/>
            <a:ext cx="5676900" cy="27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FBEA-F0FB-4854-8A2C-3197CB0C40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90112" y="6505039"/>
            <a:ext cx="5415788" cy="190909"/>
          </a:xfrm>
        </p:spPr>
        <p:txBody>
          <a:bodyPr/>
          <a:lstStyle/>
          <a:p>
            <a:r>
              <a:rPr lang="fi-FI" dirty="0"/>
              <a:t>bahan kuliah ekonomi makro -ENDRI SENTOSA.2023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0866E-F23C-4AA5-9EBC-87FCDAFADA11}"/>
              </a:ext>
            </a:extLst>
          </p:cNvPr>
          <p:cNvSpPr txBox="1">
            <a:spLocks/>
          </p:cNvSpPr>
          <p:nvPr/>
        </p:nvSpPr>
        <p:spPr bwMode="auto">
          <a:xfrm>
            <a:off x="573617" y="3564972"/>
            <a:ext cx="7401983" cy="284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id-ID" sz="239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D721-ABC8-430D-82F2-58581D14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835095"/>
            <a:ext cx="8199120" cy="5238327"/>
          </a:xfrm>
        </p:spPr>
        <p:txBody>
          <a:bodyPr rtlCol="0">
            <a:normAutofit/>
          </a:bodyPr>
          <a:lstStyle/>
          <a:p>
            <a:pPr marL="273305" indent="-273305">
              <a:defRPr/>
            </a:pPr>
            <a:r>
              <a:rPr lang="en-US" sz="17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Pengeluaran</a:t>
            </a:r>
            <a:r>
              <a:rPr lang="en-US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Agregate</a:t>
            </a:r>
            <a:r>
              <a:rPr lang="en-US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(AE) </a:t>
            </a:r>
            <a:r>
              <a:rPr lang="en-US" sz="1793" dirty="0" err="1"/>
              <a:t>merupakan</a:t>
            </a:r>
            <a:r>
              <a:rPr lang="en-US" sz="1793" dirty="0"/>
              <a:t> </a:t>
            </a:r>
            <a:r>
              <a:rPr lang="en-US" sz="1793" dirty="0" err="1"/>
              <a:t>pengeluaran</a:t>
            </a:r>
            <a:r>
              <a:rPr lang="en-US" sz="1793" dirty="0"/>
              <a:t> total yang </a:t>
            </a:r>
            <a:r>
              <a:rPr lang="en-US" sz="1793" dirty="0" err="1"/>
              <a:t>diinginkan</a:t>
            </a:r>
            <a:r>
              <a:rPr lang="en-US" sz="1793" dirty="0"/>
              <a:t> </a:t>
            </a:r>
            <a:r>
              <a:rPr lang="en-US" sz="1793" dirty="0" err="1"/>
              <a:t>pada</a:t>
            </a:r>
            <a:r>
              <a:rPr lang="en-US" sz="1793" dirty="0"/>
              <a:t> </a:t>
            </a:r>
            <a:r>
              <a:rPr lang="en-US" sz="1793" dirty="0" err="1"/>
              <a:t>barang</a:t>
            </a:r>
            <a:r>
              <a:rPr lang="en-US" sz="1793" dirty="0"/>
              <a:t> </a:t>
            </a:r>
            <a:r>
              <a:rPr lang="en-US" sz="1793" dirty="0" err="1"/>
              <a:t>dan</a:t>
            </a:r>
            <a:r>
              <a:rPr lang="en-US" sz="1793" dirty="0"/>
              <a:t> </a:t>
            </a:r>
            <a:r>
              <a:rPr lang="en-US" sz="1793" dirty="0" err="1"/>
              <a:t>jasa</a:t>
            </a:r>
            <a:r>
              <a:rPr lang="en-US" sz="1793" dirty="0"/>
              <a:t> </a:t>
            </a:r>
            <a:r>
              <a:rPr lang="en-US" sz="1793" dirty="0" err="1"/>
              <a:t>produksi</a:t>
            </a:r>
            <a:r>
              <a:rPr lang="en-US" sz="1793" dirty="0"/>
              <a:t> </a:t>
            </a:r>
            <a:r>
              <a:rPr lang="en-US" sz="1793" dirty="0" err="1"/>
              <a:t>domestik</a:t>
            </a:r>
            <a:r>
              <a:rPr lang="en-US" sz="1793" dirty="0"/>
              <a:t>.</a:t>
            </a:r>
          </a:p>
          <a:p>
            <a:pPr marL="273305" indent="-273305">
              <a:defRPr/>
            </a:pPr>
            <a:endParaRPr lang="en-US" sz="1793" dirty="0"/>
          </a:p>
          <a:p>
            <a:pPr marL="273305" indent="-273305">
              <a:defRPr/>
            </a:pPr>
            <a:r>
              <a:rPr lang="en-US" sz="17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Pengeluaran</a:t>
            </a:r>
            <a:r>
              <a:rPr lang="en-US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Agregate</a:t>
            </a:r>
            <a:r>
              <a:rPr lang="en-US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(AE) </a:t>
            </a:r>
            <a:r>
              <a:rPr lang="en-US" sz="1793" dirty="0" err="1"/>
              <a:t>terdiri</a:t>
            </a:r>
            <a:r>
              <a:rPr lang="en-US" sz="1793" dirty="0"/>
              <a:t> </a:t>
            </a:r>
            <a:r>
              <a:rPr lang="en-US" sz="1793" dirty="0" err="1"/>
              <a:t>dari</a:t>
            </a:r>
            <a:r>
              <a:rPr lang="en-US" sz="1793" dirty="0"/>
              <a:t> :</a:t>
            </a:r>
          </a:p>
          <a:p>
            <a:pPr marL="706987" lvl="1" indent="-341631">
              <a:defRPr/>
            </a:pPr>
            <a:r>
              <a:rPr lang="en-US" sz="1594" dirty="0"/>
              <a:t>1.  </a:t>
            </a:r>
            <a:r>
              <a:rPr lang="en-US" sz="1594" b="1" dirty="0" err="1"/>
              <a:t>Pengeluaran</a:t>
            </a:r>
            <a:r>
              <a:rPr lang="en-US" sz="1594" b="1" dirty="0"/>
              <a:t> </a:t>
            </a:r>
            <a:r>
              <a:rPr lang="en-US" sz="1594" b="1" dirty="0" err="1"/>
              <a:t>otonom</a:t>
            </a:r>
            <a:r>
              <a:rPr lang="en-US" sz="1594" b="1" dirty="0"/>
              <a:t> </a:t>
            </a:r>
            <a:r>
              <a:rPr lang="en-US" sz="1594" dirty="0"/>
              <a:t>(autonomous expenditure), </a:t>
            </a:r>
            <a:r>
              <a:rPr lang="en-US" sz="1594" dirty="0" err="1"/>
              <a:t>yaitu</a:t>
            </a:r>
            <a:r>
              <a:rPr lang="en-US" sz="1594" dirty="0"/>
              <a:t> </a:t>
            </a:r>
            <a:r>
              <a:rPr lang="en-US" sz="1594" dirty="0" err="1"/>
              <a:t>komponen</a:t>
            </a:r>
            <a:r>
              <a:rPr lang="en-US" sz="1594" dirty="0"/>
              <a:t> AE yang </a:t>
            </a:r>
            <a:r>
              <a:rPr lang="en-US" sz="1594" dirty="0" err="1"/>
              <a:t>tidak</a:t>
            </a:r>
            <a:r>
              <a:rPr lang="en-US" sz="1594" dirty="0"/>
              <a:t> </a:t>
            </a:r>
            <a:r>
              <a:rPr lang="en-US" sz="1594" dirty="0" err="1"/>
              <a:t>tergantung</a:t>
            </a:r>
            <a:r>
              <a:rPr lang="en-US" sz="1594" dirty="0"/>
              <a:t> </a:t>
            </a:r>
            <a:r>
              <a:rPr lang="en-US" sz="1594" dirty="0" err="1"/>
              <a:t>pada</a:t>
            </a:r>
            <a:r>
              <a:rPr lang="en-US" sz="1594" dirty="0"/>
              <a:t> </a:t>
            </a:r>
            <a:r>
              <a:rPr lang="en-US" sz="1594" dirty="0" err="1"/>
              <a:t>pendapatan</a:t>
            </a:r>
            <a:r>
              <a:rPr lang="en-US" sz="1594" dirty="0"/>
              <a:t> </a:t>
            </a:r>
            <a:r>
              <a:rPr lang="en-US" sz="1594" dirty="0" err="1"/>
              <a:t>nasional</a:t>
            </a:r>
            <a:r>
              <a:rPr lang="en-US" sz="1594" dirty="0"/>
              <a:t>, </a:t>
            </a:r>
            <a:r>
              <a:rPr lang="en-US" sz="1594" dirty="0" err="1"/>
              <a:t>sept</a:t>
            </a:r>
            <a:r>
              <a:rPr lang="en-US" sz="1594" dirty="0"/>
              <a:t> : </a:t>
            </a:r>
          </a:p>
          <a:p>
            <a:pPr marL="980608" lvl="2" indent="-341631">
              <a:buFont typeface="Wingdings" pitchFamily="2" charset="2"/>
              <a:buChar char="Ø"/>
              <a:defRPr/>
            </a:pPr>
            <a:r>
              <a:rPr lang="en-US" sz="1594" i="1" dirty="0">
                <a:solidFill>
                  <a:srgbClr val="C00000"/>
                </a:solidFill>
              </a:rPr>
              <a:t>Co (autonomous consumption)</a:t>
            </a:r>
          </a:p>
          <a:p>
            <a:pPr marL="980608" lvl="2" indent="-341631">
              <a:buFont typeface="Wingdings" pitchFamily="2" charset="2"/>
              <a:buChar char="Ø"/>
              <a:defRPr/>
            </a:pPr>
            <a:r>
              <a:rPr lang="en-US" sz="1594" i="1" dirty="0">
                <a:solidFill>
                  <a:srgbClr val="C00000"/>
                </a:solidFill>
              </a:rPr>
              <a:t>Io  (autonomous investment )</a:t>
            </a:r>
          </a:p>
          <a:p>
            <a:pPr marL="980608" lvl="2" indent="-341631">
              <a:buFont typeface="Wingdings" pitchFamily="2" charset="2"/>
              <a:buChar char="Ø"/>
              <a:defRPr/>
            </a:pPr>
            <a:r>
              <a:rPr lang="en-US" sz="1594" i="1" dirty="0">
                <a:solidFill>
                  <a:srgbClr val="C00000"/>
                </a:solidFill>
              </a:rPr>
              <a:t>Go  (autonomous government  exp) </a:t>
            </a:r>
          </a:p>
          <a:p>
            <a:pPr marL="980608" lvl="2" indent="-341631">
              <a:buFont typeface="Wingdings" pitchFamily="2" charset="2"/>
              <a:buChar char="Ø"/>
              <a:defRPr/>
            </a:pPr>
            <a:r>
              <a:rPr lang="en-US" sz="1594" i="1" dirty="0">
                <a:solidFill>
                  <a:srgbClr val="C00000"/>
                </a:solidFill>
              </a:rPr>
              <a:t>Xo (autonomous export)) </a:t>
            </a:r>
          </a:p>
          <a:p>
            <a:pPr marL="273305" indent="-273305">
              <a:defRPr/>
            </a:pPr>
            <a:endParaRPr lang="en-US" sz="1793" dirty="0"/>
          </a:p>
          <a:p>
            <a:pPr marL="706987" lvl="1" indent="-341631">
              <a:defRPr/>
            </a:pPr>
            <a:r>
              <a:rPr lang="en-US" sz="1594" dirty="0"/>
              <a:t>2. </a:t>
            </a:r>
            <a:r>
              <a:rPr lang="en-US" sz="1594" b="1" dirty="0" err="1"/>
              <a:t>Pengeluaran</a:t>
            </a:r>
            <a:r>
              <a:rPr lang="en-US" sz="1594" b="1" dirty="0"/>
              <a:t> </a:t>
            </a:r>
            <a:r>
              <a:rPr lang="en-US" sz="1594" b="1" dirty="0" err="1"/>
              <a:t>induksi</a:t>
            </a:r>
            <a:r>
              <a:rPr lang="en-US" sz="1594" b="1" dirty="0"/>
              <a:t> </a:t>
            </a:r>
            <a:r>
              <a:rPr lang="en-US" sz="1594" dirty="0"/>
              <a:t>(Induced Expenditure ),  </a:t>
            </a:r>
            <a:r>
              <a:rPr lang="en-US" sz="1594" dirty="0" err="1"/>
              <a:t>yaitu</a:t>
            </a:r>
            <a:r>
              <a:rPr lang="en-US" sz="1594" dirty="0"/>
              <a:t> </a:t>
            </a:r>
            <a:r>
              <a:rPr lang="en-US" sz="1594" dirty="0" err="1"/>
              <a:t>komponen</a:t>
            </a:r>
            <a:r>
              <a:rPr lang="en-US" sz="1594" dirty="0"/>
              <a:t> AE yang </a:t>
            </a:r>
            <a:r>
              <a:rPr lang="en-US" sz="1594" dirty="0" err="1"/>
              <a:t>tergantung</a:t>
            </a:r>
            <a:r>
              <a:rPr lang="en-US" sz="1594" dirty="0"/>
              <a:t> </a:t>
            </a:r>
          </a:p>
          <a:p>
            <a:pPr marL="706987" lvl="1" indent="-341631">
              <a:defRPr/>
            </a:pPr>
            <a:r>
              <a:rPr lang="en-US" sz="1594" dirty="0"/>
              <a:t>    </a:t>
            </a:r>
            <a:r>
              <a:rPr lang="en-US" sz="1594" dirty="0" err="1"/>
              <a:t>pada</a:t>
            </a:r>
            <a:r>
              <a:rPr lang="en-US" sz="1594" dirty="0"/>
              <a:t> </a:t>
            </a:r>
            <a:r>
              <a:rPr lang="en-US" sz="1594" dirty="0" err="1"/>
              <a:t>pendapatan</a:t>
            </a:r>
            <a:r>
              <a:rPr lang="en-US" sz="1594" dirty="0"/>
              <a:t> </a:t>
            </a:r>
            <a:r>
              <a:rPr lang="en-US" sz="1594" dirty="0" err="1"/>
              <a:t>nasional</a:t>
            </a:r>
            <a:r>
              <a:rPr lang="en-US" sz="1594" dirty="0"/>
              <a:t>,  </a:t>
            </a:r>
            <a:r>
              <a:rPr lang="en-US" sz="1594" dirty="0" err="1"/>
              <a:t>sept</a:t>
            </a:r>
            <a:r>
              <a:rPr lang="en-US" sz="1594" dirty="0"/>
              <a:t> : </a:t>
            </a:r>
          </a:p>
          <a:p>
            <a:pPr marL="1252648" lvl="3" indent="-341631">
              <a:buFont typeface="Wingdings" pitchFamily="2" charset="2"/>
              <a:buChar char="Ø"/>
              <a:defRPr/>
            </a:pPr>
            <a:r>
              <a:rPr lang="en-US" sz="1594" i="1" dirty="0"/>
              <a:t>Tax rate (t)  </a:t>
            </a:r>
            <a:r>
              <a:rPr lang="en-US" sz="1594" i="1" dirty="0" err="1"/>
              <a:t>pada</a:t>
            </a:r>
            <a:r>
              <a:rPr lang="en-US" sz="1594" i="1" dirty="0"/>
              <a:t> </a:t>
            </a:r>
            <a:r>
              <a:rPr lang="en-US" sz="1594" i="1" dirty="0" err="1"/>
              <a:t>fungsi</a:t>
            </a:r>
            <a:r>
              <a:rPr lang="en-US" sz="1594" i="1" dirty="0"/>
              <a:t>  </a:t>
            </a:r>
            <a:r>
              <a:rPr lang="en-US" sz="1594" i="1" dirty="0" err="1"/>
              <a:t>pajak</a:t>
            </a:r>
            <a:r>
              <a:rPr lang="en-US" sz="1594" i="1" dirty="0"/>
              <a:t>  </a:t>
            </a:r>
            <a:r>
              <a:rPr lang="en-US" sz="1594" dirty="0" err="1"/>
              <a:t>Tx</a:t>
            </a:r>
            <a:r>
              <a:rPr lang="en-US" sz="1594" dirty="0"/>
              <a:t> = To + t Y</a:t>
            </a:r>
          </a:p>
          <a:p>
            <a:pPr marL="1252648" lvl="3" indent="-341631">
              <a:buFont typeface="Wingdings" pitchFamily="2" charset="2"/>
              <a:buChar char="Ø"/>
              <a:defRPr/>
            </a:pPr>
            <a:r>
              <a:rPr lang="en-US" sz="1594" i="1" dirty="0"/>
              <a:t>MPC (b)  </a:t>
            </a:r>
            <a:r>
              <a:rPr lang="en-US" sz="1594" i="1" dirty="0" err="1"/>
              <a:t>pada</a:t>
            </a:r>
            <a:r>
              <a:rPr lang="en-US" sz="1594" i="1" dirty="0"/>
              <a:t> </a:t>
            </a:r>
            <a:r>
              <a:rPr lang="en-US" sz="1594" i="1" dirty="0" err="1"/>
              <a:t>fungsi</a:t>
            </a:r>
            <a:r>
              <a:rPr lang="en-US" sz="1594" i="1" dirty="0"/>
              <a:t>   C = </a:t>
            </a:r>
            <a:r>
              <a:rPr lang="en-US" sz="1594" b="1" i="1" dirty="0"/>
              <a:t>Co</a:t>
            </a:r>
            <a:r>
              <a:rPr lang="en-US" sz="1594" i="1" dirty="0"/>
              <a:t> + 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en-US" sz="1594" i="1" dirty="0"/>
              <a:t> Yd</a:t>
            </a:r>
          </a:p>
          <a:p>
            <a:pPr marL="1252648" lvl="3" indent="-341631">
              <a:buFont typeface="Wingdings" pitchFamily="2" charset="2"/>
              <a:buChar char="Ø"/>
              <a:defRPr/>
            </a:pPr>
            <a:r>
              <a:rPr lang="en-US" sz="1594" i="1" dirty="0"/>
              <a:t>MPS (1-b) </a:t>
            </a:r>
            <a:r>
              <a:rPr lang="en-US" sz="1594" i="1" dirty="0" err="1"/>
              <a:t>pada</a:t>
            </a:r>
            <a:r>
              <a:rPr lang="en-US" sz="1594" i="1" dirty="0"/>
              <a:t> </a:t>
            </a:r>
            <a:r>
              <a:rPr lang="en-US" sz="1594" i="1" dirty="0" err="1"/>
              <a:t>fungsi</a:t>
            </a:r>
            <a:r>
              <a:rPr lang="en-US" sz="1594" i="1" dirty="0"/>
              <a:t>  S = -Co + </a:t>
            </a:r>
            <a:r>
              <a:rPr lang="en-US" b="1" i="1" dirty="0">
                <a:solidFill>
                  <a:srgbClr val="C00000"/>
                </a:solidFill>
              </a:rPr>
              <a:t>(1-b) </a:t>
            </a:r>
            <a:r>
              <a:rPr lang="en-US" sz="1594" i="1" dirty="0"/>
              <a:t>Y</a:t>
            </a:r>
          </a:p>
          <a:p>
            <a:pPr marL="1252648" lvl="3" indent="-341631">
              <a:buFont typeface="Wingdings" pitchFamily="2" charset="2"/>
              <a:buChar char="Ø"/>
              <a:defRPr/>
            </a:pPr>
            <a:r>
              <a:rPr lang="en-US" sz="1594" i="1" dirty="0"/>
              <a:t>MPI  (m) </a:t>
            </a:r>
            <a:r>
              <a:rPr lang="en-US" sz="1594" i="1" dirty="0" err="1"/>
              <a:t>pada</a:t>
            </a:r>
            <a:r>
              <a:rPr lang="en-US" sz="1594" i="1" dirty="0"/>
              <a:t> </a:t>
            </a:r>
            <a:r>
              <a:rPr lang="en-US" sz="1594" i="1" dirty="0" err="1"/>
              <a:t>fungsi</a:t>
            </a:r>
            <a:r>
              <a:rPr lang="en-US" sz="1594" i="1" dirty="0"/>
              <a:t>  M = Mo + </a:t>
            </a:r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sz="1594" i="1" dirty="0"/>
              <a:t> Y</a:t>
            </a:r>
          </a:p>
          <a:p>
            <a:pPr marL="706987" lvl="1" indent="-341631">
              <a:defRPr/>
            </a:pPr>
            <a:endParaRPr lang="en-US" sz="1594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B83B91-DAE7-40BF-B9B8-884194212BD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02" y="590295"/>
            <a:ext cx="694563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Arus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Melingkar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dengan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Injeksi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dan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Kebocoran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51011" y="3065589"/>
            <a:ext cx="1711325" cy="788035"/>
            <a:chOff x="2251011" y="3065589"/>
            <a:chExt cx="1711325" cy="788035"/>
          </a:xfrm>
        </p:grpSpPr>
        <p:sp>
          <p:nvSpPr>
            <p:cNvPr id="4" name="object 4"/>
            <p:cNvSpPr/>
            <p:nvPr/>
          </p:nvSpPr>
          <p:spPr>
            <a:xfrm>
              <a:off x="2255773" y="3070351"/>
              <a:ext cx="1701800" cy="778510"/>
            </a:xfrm>
            <a:custGeom>
              <a:avLst/>
              <a:gdLst/>
              <a:ahLst/>
              <a:cxnLst/>
              <a:rect l="l" t="t" r="r" b="b"/>
              <a:pathLst>
                <a:path w="1701800" h="778510">
                  <a:moveTo>
                    <a:pt x="1701545" y="778001"/>
                  </a:moveTo>
                  <a:lnTo>
                    <a:pt x="1701545" y="0"/>
                  </a:lnTo>
                  <a:lnTo>
                    <a:pt x="0" y="0"/>
                  </a:lnTo>
                  <a:lnTo>
                    <a:pt x="0" y="778001"/>
                  </a:lnTo>
                  <a:lnTo>
                    <a:pt x="1701545" y="778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773" y="3070351"/>
              <a:ext cx="1701800" cy="778510"/>
            </a:xfrm>
            <a:custGeom>
              <a:avLst/>
              <a:gdLst/>
              <a:ahLst/>
              <a:cxnLst/>
              <a:rect l="l" t="t" r="r" b="b"/>
              <a:pathLst>
                <a:path w="1701800" h="778510">
                  <a:moveTo>
                    <a:pt x="0" y="0"/>
                  </a:moveTo>
                  <a:lnTo>
                    <a:pt x="0" y="778001"/>
                  </a:lnTo>
                  <a:lnTo>
                    <a:pt x="1701545" y="778001"/>
                  </a:lnTo>
                  <a:lnTo>
                    <a:pt x="170154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92426" y="3101847"/>
            <a:ext cx="142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Rumah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Tangga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929" y="3070351"/>
            <a:ext cx="1701800" cy="778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latin typeface="Times New Roman"/>
                <a:cs typeface="Times New Roman"/>
              </a:rPr>
              <a:t>Swasta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57526" y="2287587"/>
            <a:ext cx="4808855" cy="2343150"/>
            <a:chOff x="2557526" y="2287587"/>
            <a:chExt cx="4808855" cy="2343150"/>
          </a:xfrm>
        </p:grpSpPr>
        <p:sp>
          <p:nvSpPr>
            <p:cNvPr id="9" name="object 9"/>
            <p:cNvSpPr/>
            <p:nvPr/>
          </p:nvSpPr>
          <p:spPr>
            <a:xfrm>
              <a:off x="2937002" y="2680970"/>
              <a:ext cx="4084320" cy="389890"/>
            </a:xfrm>
            <a:custGeom>
              <a:avLst/>
              <a:gdLst/>
              <a:ahLst/>
              <a:cxnLst/>
              <a:rect l="l" t="t" r="r" b="b"/>
              <a:pathLst>
                <a:path w="4084320" h="389889">
                  <a:moveTo>
                    <a:pt x="0" y="389382"/>
                  </a:moveTo>
                  <a:lnTo>
                    <a:pt x="0" y="0"/>
                  </a:lnTo>
                </a:path>
                <a:path w="4084320" h="389889">
                  <a:moveTo>
                    <a:pt x="0" y="0"/>
                  </a:moveTo>
                  <a:lnTo>
                    <a:pt x="408432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83222" y="2676397"/>
              <a:ext cx="76200" cy="394335"/>
            </a:xfrm>
            <a:custGeom>
              <a:avLst/>
              <a:gdLst/>
              <a:ahLst/>
              <a:cxnLst/>
              <a:rect l="l" t="t" r="r" b="b"/>
              <a:pathLst>
                <a:path w="76200" h="394335">
                  <a:moveTo>
                    <a:pt x="76200" y="317753"/>
                  </a:moveTo>
                  <a:lnTo>
                    <a:pt x="0" y="317753"/>
                  </a:lnTo>
                  <a:lnTo>
                    <a:pt x="33527" y="384809"/>
                  </a:lnTo>
                  <a:lnTo>
                    <a:pt x="33527" y="329945"/>
                  </a:lnTo>
                  <a:lnTo>
                    <a:pt x="35051" y="333755"/>
                  </a:lnTo>
                  <a:lnTo>
                    <a:pt x="38100" y="335279"/>
                  </a:lnTo>
                  <a:lnTo>
                    <a:pt x="41909" y="333755"/>
                  </a:lnTo>
                  <a:lnTo>
                    <a:pt x="42672" y="329945"/>
                  </a:lnTo>
                  <a:lnTo>
                    <a:pt x="42672" y="384809"/>
                  </a:lnTo>
                  <a:lnTo>
                    <a:pt x="76200" y="317753"/>
                  </a:lnTo>
                  <a:close/>
                </a:path>
                <a:path w="76200" h="394335">
                  <a:moveTo>
                    <a:pt x="42672" y="317753"/>
                  </a:moveTo>
                  <a:lnTo>
                    <a:pt x="42672" y="4571"/>
                  </a:lnTo>
                  <a:lnTo>
                    <a:pt x="41909" y="1523"/>
                  </a:lnTo>
                  <a:lnTo>
                    <a:pt x="38100" y="0"/>
                  </a:lnTo>
                  <a:lnTo>
                    <a:pt x="35051" y="1523"/>
                  </a:lnTo>
                  <a:lnTo>
                    <a:pt x="33527" y="4571"/>
                  </a:lnTo>
                  <a:lnTo>
                    <a:pt x="33527" y="317753"/>
                  </a:lnTo>
                  <a:lnTo>
                    <a:pt x="42672" y="317753"/>
                  </a:lnTo>
                  <a:close/>
                </a:path>
                <a:path w="76200" h="394335">
                  <a:moveTo>
                    <a:pt x="42672" y="384809"/>
                  </a:moveTo>
                  <a:lnTo>
                    <a:pt x="42672" y="329945"/>
                  </a:lnTo>
                  <a:lnTo>
                    <a:pt x="41909" y="333755"/>
                  </a:lnTo>
                  <a:lnTo>
                    <a:pt x="38100" y="335279"/>
                  </a:lnTo>
                  <a:lnTo>
                    <a:pt x="35051" y="333755"/>
                  </a:lnTo>
                  <a:lnTo>
                    <a:pt x="33527" y="329945"/>
                  </a:lnTo>
                  <a:lnTo>
                    <a:pt x="33527" y="384809"/>
                  </a:lnTo>
                  <a:lnTo>
                    <a:pt x="38100" y="393953"/>
                  </a:lnTo>
                  <a:lnTo>
                    <a:pt x="42672" y="3848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5626" y="2292350"/>
              <a:ext cx="4765675" cy="778510"/>
            </a:xfrm>
            <a:custGeom>
              <a:avLst/>
              <a:gdLst/>
              <a:ahLst/>
              <a:cxnLst/>
              <a:rect l="l" t="t" r="r" b="b"/>
              <a:pathLst>
                <a:path w="4765675" h="778510">
                  <a:moveTo>
                    <a:pt x="4765548" y="778001"/>
                  </a:moveTo>
                  <a:lnTo>
                    <a:pt x="4765548" y="0"/>
                  </a:lnTo>
                </a:path>
                <a:path w="4765675" h="778510">
                  <a:moveTo>
                    <a:pt x="476554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7526" y="2287777"/>
              <a:ext cx="76200" cy="782955"/>
            </a:xfrm>
            <a:custGeom>
              <a:avLst/>
              <a:gdLst/>
              <a:ahLst/>
              <a:cxnLst/>
              <a:rect l="l" t="t" r="r" b="b"/>
              <a:pathLst>
                <a:path w="76200" h="782955">
                  <a:moveTo>
                    <a:pt x="76200" y="706374"/>
                  </a:moveTo>
                  <a:lnTo>
                    <a:pt x="0" y="706374"/>
                  </a:lnTo>
                  <a:lnTo>
                    <a:pt x="33528" y="773430"/>
                  </a:lnTo>
                  <a:lnTo>
                    <a:pt x="33528" y="718566"/>
                  </a:lnTo>
                  <a:lnTo>
                    <a:pt x="34290" y="722376"/>
                  </a:lnTo>
                  <a:lnTo>
                    <a:pt x="38100" y="723900"/>
                  </a:lnTo>
                  <a:lnTo>
                    <a:pt x="41148" y="722376"/>
                  </a:lnTo>
                  <a:lnTo>
                    <a:pt x="42672" y="718566"/>
                  </a:lnTo>
                  <a:lnTo>
                    <a:pt x="42672" y="773429"/>
                  </a:lnTo>
                  <a:lnTo>
                    <a:pt x="76200" y="706374"/>
                  </a:lnTo>
                  <a:close/>
                </a:path>
                <a:path w="76200" h="782955">
                  <a:moveTo>
                    <a:pt x="42672" y="706374"/>
                  </a:moveTo>
                  <a:lnTo>
                    <a:pt x="42671" y="4571"/>
                  </a:lnTo>
                  <a:lnTo>
                    <a:pt x="41147" y="1523"/>
                  </a:lnTo>
                  <a:lnTo>
                    <a:pt x="38099" y="0"/>
                  </a:lnTo>
                  <a:lnTo>
                    <a:pt x="34289" y="1523"/>
                  </a:lnTo>
                  <a:lnTo>
                    <a:pt x="33527" y="4571"/>
                  </a:lnTo>
                  <a:lnTo>
                    <a:pt x="33528" y="706374"/>
                  </a:lnTo>
                  <a:lnTo>
                    <a:pt x="42672" y="706374"/>
                  </a:lnTo>
                  <a:close/>
                </a:path>
                <a:path w="76200" h="782955">
                  <a:moveTo>
                    <a:pt x="42672" y="773429"/>
                  </a:moveTo>
                  <a:lnTo>
                    <a:pt x="42672" y="718566"/>
                  </a:lnTo>
                  <a:lnTo>
                    <a:pt x="41148" y="722376"/>
                  </a:lnTo>
                  <a:lnTo>
                    <a:pt x="38100" y="723900"/>
                  </a:lnTo>
                  <a:lnTo>
                    <a:pt x="34290" y="722376"/>
                  </a:lnTo>
                  <a:lnTo>
                    <a:pt x="33528" y="718566"/>
                  </a:lnTo>
                  <a:lnTo>
                    <a:pt x="33528" y="773430"/>
                  </a:lnTo>
                  <a:lnTo>
                    <a:pt x="38100" y="782574"/>
                  </a:lnTo>
                  <a:lnTo>
                    <a:pt x="42672" y="773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7076" y="4236973"/>
              <a:ext cx="4424680" cy="388620"/>
            </a:xfrm>
            <a:custGeom>
              <a:avLst/>
              <a:gdLst/>
              <a:ahLst/>
              <a:cxnLst/>
              <a:rect l="l" t="t" r="r" b="b"/>
              <a:pathLst>
                <a:path w="4424680" h="388620">
                  <a:moveTo>
                    <a:pt x="169925" y="0"/>
                  </a:moveTo>
                  <a:lnTo>
                    <a:pt x="4254246" y="0"/>
                  </a:lnTo>
                </a:path>
                <a:path w="4424680" h="388620">
                  <a:moveTo>
                    <a:pt x="4424172" y="388620"/>
                  </a:moveTo>
                  <a:lnTo>
                    <a:pt x="0" y="3886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39770" y="2708656"/>
            <a:ext cx="34798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tanah,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kapital,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tenaga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kerja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dan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entrepreneurship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35237" y="3843591"/>
            <a:ext cx="4694555" cy="1598295"/>
            <a:chOff x="2535237" y="3843591"/>
            <a:chExt cx="4694555" cy="1598295"/>
          </a:xfrm>
        </p:grpSpPr>
        <p:sp>
          <p:nvSpPr>
            <p:cNvPr id="16" name="object 16"/>
            <p:cNvSpPr/>
            <p:nvPr/>
          </p:nvSpPr>
          <p:spPr>
            <a:xfrm>
              <a:off x="7021321" y="3848353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886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98902" y="3848353"/>
              <a:ext cx="4330700" cy="782955"/>
            </a:xfrm>
            <a:custGeom>
              <a:avLst/>
              <a:gdLst/>
              <a:ahLst/>
              <a:cxnLst/>
              <a:rect l="l" t="t" r="r" b="b"/>
              <a:pathLst>
                <a:path w="4330700" h="782954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33528" y="76200"/>
                  </a:lnTo>
                  <a:lnTo>
                    <a:pt x="33528" y="388620"/>
                  </a:lnTo>
                  <a:lnTo>
                    <a:pt x="34290" y="392430"/>
                  </a:lnTo>
                  <a:lnTo>
                    <a:pt x="38100" y="393192"/>
                  </a:lnTo>
                  <a:lnTo>
                    <a:pt x="41148" y="392430"/>
                  </a:lnTo>
                  <a:lnTo>
                    <a:pt x="42672" y="388620"/>
                  </a:lnTo>
                  <a:lnTo>
                    <a:pt x="42672" y="76200"/>
                  </a:lnTo>
                  <a:lnTo>
                    <a:pt x="76200" y="76200"/>
                  </a:lnTo>
                  <a:close/>
                </a:path>
                <a:path w="4330700" h="782954">
                  <a:moveTo>
                    <a:pt x="4330446" y="76200"/>
                  </a:moveTo>
                  <a:lnTo>
                    <a:pt x="4292346" y="0"/>
                  </a:lnTo>
                  <a:lnTo>
                    <a:pt x="4254246" y="76200"/>
                  </a:lnTo>
                  <a:lnTo>
                    <a:pt x="4287774" y="76200"/>
                  </a:lnTo>
                  <a:lnTo>
                    <a:pt x="4287774" y="777240"/>
                  </a:lnTo>
                  <a:lnTo>
                    <a:pt x="4289298" y="781050"/>
                  </a:lnTo>
                  <a:lnTo>
                    <a:pt x="4292346" y="782574"/>
                  </a:lnTo>
                  <a:lnTo>
                    <a:pt x="4296156" y="781050"/>
                  </a:lnTo>
                  <a:lnTo>
                    <a:pt x="4296918" y="777240"/>
                  </a:lnTo>
                  <a:lnTo>
                    <a:pt x="4296918" y="76200"/>
                  </a:lnTo>
                  <a:lnTo>
                    <a:pt x="433044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000" y="3848353"/>
              <a:ext cx="227329" cy="1555750"/>
            </a:xfrm>
            <a:custGeom>
              <a:avLst/>
              <a:gdLst/>
              <a:ahLst/>
              <a:cxnLst/>
              <a:rect l="l" t="t" r="r" b="b"/>
              <a:pathLst>
                <a:path w="227330" h="1555750">
                  <a:moveTo>
                    <a:pt x="227075" y="0"/>
                  </a:moveTo>
                  <a:lnTo>
                    <a:pt x="227075" y="777240"/>
                  </a:lnTo>
                </a:path>
                <a:path w="227330" h="1555750">
                  <a:moveTo>
                    <a:pt x="0" y="0"/>
                  </a:moveTo>
                  <a:lnTo>
                    <a:pt x="0" y="15552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5427" y="5365495"/>
              <a:ext cx="344805" cy="76200"/>
            </a:xfrm>
            <a:custGeom>
              <a:avLst/>
              <a:gdLst/>
              <a:ahLst/>
              <a:cxnLst/>
              <a:rect l="l" t="t" r="r" b="b"/>
              <a:pathLst>
                <a:path w="344805" h="76200">
                  <a:moveTo>
                    <a:pt x="285749" y="38100"/>
                  </a:moveTo>
                  <a:lnTo>
                    <a:pt x="284225" y="35051"/>
                  </a:lnTo>
                  <a:lnTo>
                    <a:pt x="280416" y="33527"/>
                  </a:lnTo>
                  <a:lnTo>
                    <a:pt x="4572" y="33527"/>
                  </a:lnTo>
                  <a:lnTo>
                    <a:pt x="1524" y="35051"/>
                  </a:lnTo>
                  <a:lnTo>
                    <a:pt x="0" y="38100"/>
                  </a:lnTo>
                  <a:lnTo>
                    <a:pt x="1524" y="41909"/>
                  </a:lnTo>
                  <a:lnTo>
                    <a:pt x="4572" y="43433"/>
                  </a:lnTo>
                  <a:lnTo>
                    <a:pt x="280416" y="43433"/>
                  </a:lnTo>
                  <a:lnTo>
                    <a:pt x="284225" y="41909"/>
                  </a:lnTo>
                  <a:lnTo>
                    <a:pt x="285749" y="38100"/>
                  </a:lnTo>
                  <a:close/>
                </a:path>
                <a:path w="344805" h="76200">
                  <a:moveTo>
                    <a:pt x="344423" y="38100"/>
                  </a:moveTo>
                  <a:lnTo>
                    <a:pt x="268223" y="0"/>
                  </a:lnTo>
                  <a:lnTo>
                    <a:pt x="268223" y="33527"/>
                  </a:lnTo>
                  <a:lnTo>
                    <a:pt x="280416" y="33527"/>
                  </a:lnTo>
                  <a:lnTo>
                    <a:pt x="284225" y="35051"/>
                  </a:lnTo>
                  <a:lnTo>
                    <a:pt x="285749" y="38100"/>
                  </a:lnTo>
                  <a:lnTo>
                    <a:pt x="285750" y="67437"/>
                  </a:lnTo>
                  <a:lnTo>
                    <a:pt x="344423" y="38100"/>
                  </a:lnTo>
                  <a:close/>
                </a:path>
                <a:path w="344805" h="76200">
                  <a:moveTo>
                    <a:pt x="285750" y="67437"/>
                  </a:moveTo>
                  <a:lnTo>
                    <a:pt x="285749" y="38100"/>
                  </a:lnTo>
                  <a:lnTo>
                    <a:pt x="284225" y="41909"/>
                  </a:lnTo>
                  <a:lnTo>
                    <a:pt x="280416" y="43433"/>
                  </a:lnTo>
                  <a:lnTo>
                    <a:pt x="268223" y="43433"/>
                  </a:lnTo>
                  <a:lnTo>
                    <a:pt x="268224" y="76200"/>
                  </a:lnTo>
                  <a:lnTo>
                    <a:pt x="285750" y="67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73958" y="1929902"/>
            <a:ext cx="24091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Sewa,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bunga,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upah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49656" y="3874516"/>
            <a:ext cx="363029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84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Barang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jasa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Pengeluaran</a:t>
            </a:r>
            <a:r>
              <a:rPr sz="1600" spc="-5" dirty="0">
                <a:latin typeface="Times New Roman"/>
                <a:cs typeface="Times New Roman"/>
              </a:rPr>
              <a:t> untuk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membeli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barang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dan</a:t>
            </a:r>
            <a:r>
              <a:rPr sz="1600" dirty="0">
                <a:latin typeface="Times New Roman"/>
                <a:cs typeface="Times New Roman"/>
              </a:rPr>
              <a:t> jasa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4329" y="5210047"/>
            <a:ext cx="1531620" cy="582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Times New Roman"/>
                <a:cs typeface="Times New Roman"/>
              </a:rPr>
              <a:t>Tabungan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9702" y="5210047"/>
            <a:ext cx="1531620" cy="582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350"/>
              </a:spcBef>
            </a:pPr>
            <a:r>
              <a:rPr sz="1600" dirty="0">
                <a:latin typeface="Times New Roman"/>
                <a:cs typeface="Times New Roman"/>
              </a:rPr>
              <a:t>Investasi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64050" y="3848353"/>
            <a:ext cx="2935605" cy="1593850"/>
            <a:chOff x="4464050" y="3848353"/>
            <a:chExt cx="2935605" cy="1593850"/>
          </a:xfrm>
        </p:grpSpPr>
        <p:sp>
          <p:nvSpPr>
            <p:cNvPr id="25" name="object 25"/>
            <p:cNvSpPr/>
            <p:nvPr/>
          </p:nvSpPr>
          <p:spPr>
            <a:xfrm>
              <a:off x="4464050" y="5365495"/>
              <a:ext cx="1026160" cy="76200"/>
            </a:xfrm>
            <a:custGeom>
              <a:avLst/>
              <a:gdLst/>
              <a:ahLst/>
              <a:cxnLst/>
              <a:rect l="l" t="t" r="r" b="b"/>
              <a:pathLst>
                <a:path w="1026160" h="76200">
                  <a:moveTo>
                    <a:pt x="966977" y="38099"/>
                  </a:moveTo>
                  <a:lnTo>
                    <a:pt x="965453" y="35051"/>
                  </a:lnTo>
                  <a:lnTo>
                    <a:pt x="961644" y="33527"/>
                  </a:lnTo>
                  <a:lnTo>
                    <a:pt x="4572" y="33527"/>
                  </a:lnTo>
                  <a:lnTo>
                    <a:pt x="1524" y="35051"/>
                  </a:lnTo>
                  <a:lnTo>
                    <a:pt x="0" y="38100"/>
                  </a:lnTo>
                  <a:lnTo>
                    <a:pt x="1524" y="41909"/>
                  </a:lnTo>
                  <a:lnTo>
                    <a:pt x="4572" y="43433"/>
                  </a:lnTo>
                  <a:lnTo>
                    <a:pt x="961644" y="43433"/>
                  </a:lnTo>
                  <a:lnTo>
                    <a:pt x="965453" y="41909"/>
                  </a:lnTo>
                  <a:lnTo>
                    <a:pt x="966977" y="38099"/>
                  </a:lnTo>
                  <a:close/>
                </a:path>
                <a:path w="1026160" h="76200">
                  <a:moveTo>
                    <a:pt x="1025651" y="38099"/>
                  </a:moveTo>
                  <a:lnTo>
                    <a:pt x="949451" y="0"/>
                  </a:lnTo>
                  <a:lnTo>
                    <a:pt x="949451" y="33527"/>
                  </a:lnTo>
                  <a:lnTo>
                    <a:pt x="961644" y="33527"/>
                  </a:lnTo>
                  <a:lnTo>
                    <a:pt x="965453" y="35051"/>
                  </a:lnTo>
                  <a:lnTo>
                    <a:pt x="966977" y="38099"/>
                  </a:lnTo>
                  <a:lnTo>
                    <a:pt x="966978" y="67436"/>
                  </a:lnTo>
                  <a:lnTo>
                    <a:pt x="1025651" y="38099"/>
                  </a:lnTo>
                  <a:close/>
                </a:path>
                <a:path w="1026160" h="76200">
                  <a:moveTo>
                    <a:pt x="966978" y="67436"/>
                  </a:moveTo>
                  <a:lnTo>
                    <a:pt x="966977" y="38099"/>
                  </a:lnTo>
                  <a:lnTo>
                    <a:pt x="965453" y="41909"/>
                  </a:lnTo>
                  <a:lnTo>
                    <a:pt x="961644" y="43433"/>
                  </a:lnTo>
                  <a:lnTo>
                    <a:pt x="949451" y="43433"/>
                  </a:lnTo>
                  <a:lnTo>
                    <a:pt x="949452" y="76200"/>
                  </a:lnTo>
                  <a:lnTo>
                    <a:pt x="966978" y="67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21322" y="5403595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59">
                  <a:moveTo>
                    <a:pt x="0" y="0"/>
                  </a:moveTo>
                  <a:lnTo>
                    <a:pt x="33985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23073" y="3848353"/>
              <a:ext cx="76200" cy="1560830"/>
            </a:xfrm>
            <a:custGeom>
              <a:avLst/>
              <a:gdLst/>
              <a:ahLst/>
              <a:cxnLst/>
              <a:rect l="l" t="t" r="r" b="b"/>
              <a:pathLst>
                <a:path w="76200" h="1560829">
                  <a:moveTo>
                    <a:pt x="76200" y="76200"/>
                  </a:moveTo>
                  <a:lnTo>
                    <a:pt x="38100" y="0"/>
                  </a:lnTo>
                  <a:lnTo>
                    <a:pt x="0" y="76200"/>
                  </a:lnTo>
                  <a:lnTo>
                    <a:pt x="33527" y="76200"/>
                  </a:lnTo>
                  <a:lnTo>
                    <a:pt x="33527" y="63246"/>
                  </a:lnTo>
                  <a:lnTo>
                    <a:pt x="35051" y="60198"/>
                  </a:lnTo>
                  <a:lnTo>
                    <a:pt x="38100" y="58674"/>
                  </a:lnTo>
                  <a:lnTo>
                    <a:pt x="41909" y="60198"/>
                  </a:lnTo>
                  <a:lnTo>
                    <a:pt x="42672" y="63246"/>
                  </a:lnTo>
                  <a:lnTo>
                    <a:pt x="42672" y="76200"/>
                  </a:lnTo>
                  <a:lnTo>
                    <a:pt x="76200" y="76200"/>
                  </a:lnTo>
                  <a:close/>
                </a:path>
                <a:path w="76200" h="1560829">
                  <a:moveTo>
                    <a:pt x="42672" y="76200"/>
                  </a:moveTo>
                  <a:lnTo>
                    <a:pt x="42672" y="63246"/>
                  </a:lnTo>
                  <a:lnTo>
                    <a:pt x="41909" y="60198"/>
                  </a:lnTo>
                  <a:lnTo>
                    <a:pt x="38100" y="58674"/>
                  </a:lnTo>
                  <a:lnTo>
                    <a:pt x="35051" y="60198"/>
                  </a:lnTo>
                  <a:lnTo>
                    <a:pt x="33527" y="63246"/>
                  </a:lnTo>
                  <a:lnTo>
                    <a:pt x="33527" y="76200"/>
                  </a:lnTo>
                  <a:lnTo>
                    <a:pt x="42672" y="76200"/>
                  </a:lnTo>
                  <a:close/>
                </a:path>
                <a:path w="76200" h="1560829">
                  <a:moveTo>
                    <a:pt x="42672" y="1555242"/>
                  </a:moveTo>
                  <a:lnTo>
                    <a:pt x="42672" y="76200"/>
                  </a:lnTo>
                  <a:lnTo>
                    <a:pt x="33527" y="76200"/>
                  </a:lnTo>
                  <a:lnTo>
                    <a:pt x="33527" y="1555242"/>
                  </a:lnTo>
                  <a:lnTo>
                    <a:pt x="35051" y="1559052"/>
                  </a:lnTo>
                  <a:lnTo>
                    <a:pt x="38100" y="1560576"/>
                  </a:lnTo>
                  <a:lnTo>
                    <a:pt x="41909" y="1559052"/>
                  </a:lnTo>
                  <a:lnTo>
                    <a:pt x="42672" y="1555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2D9D80F-54B1-45F8-9001-41C9FA2D9A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  <p:extLst>
      <p:ext uri="{BB962C8B-B14F-4D97-AF65-F5344CB8AC3E}">
        <p14:creationId xmlns:p14="http://schemas.microsoft.com/office/powerpoint/2010/main" val="133045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85B3CFE8-DD71-48E6-8646-AB5BD1CE8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658" y="531424"/>
            <a:ext cx="6756682" cy="68326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79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sz="27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r>
              <a:rPr lang="en-US" sz="27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7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Pendapatan</a:t>
            </a:r>
            <a:r>
              <a:rPr lang="en-US" sz="27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27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pSp>
        <p:nvGrpSpPr>
          <p:cNvPr id="13317" name="Group 26">
            <a:extLst>
              <a:ext uri="{FF2B5EF4-FFF2-40B4-BE49-F238E27FC236}">
                <a16:creationId xmlns:a16="http://schemas.microsoft.com/office/drawing/2014/main" id="{D99B9D34-A258-47E2-8DC7-96003160702A}"/>
              </a:ext>
            </a:extLst>
          </p:cNvPr>
          <p:cNvGrpSpPr>
            <a:grpSpLocks/>
          </p:cNvGrpSpPr>
          <p:nvPr/>
        </p:nvGrpSpPr>
        <p:grpSpPr bwMode="auto">
          <a:xfrm>
            <a:off x="459740" y="1518356"/>
            <a:ext cx="8077336" cy="4661036"/>
            <a:chOff x="457200" y="1524000"/>
            <a:chExt cx="8107231" cy="4678322"/>
          </a:xfrm>
        </p:grpSpPr>
        <p:grpSp>
          <p:nvGrpSpPr>
            <p:cNvPr id="13319" name="Group 21">
              <a:extLst>
                <a:ext uri="{FF2B5EF4-FFF2-40B4-BE49-F238E27FC236}">
                  <a16:creationId xmlns:a16="http://schemas.microsoft.com/office/drawing/2014/main" id="{542A611C-7759-4738-A61B-F6E8DE697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524000"/>
              <a:ext cx="8107231" cy="4252912"/>
              <a:chOff x="517525" y="1789113"/>
              <a:chExt cx="8107231" cy="4252912"/>
            </a:xfrm>
          </p:grpSpPr>
          <p:sp>
            <p:nvSpPr>
              <p:cNvPr id="36869" name="Text Box 5">
                <a:extLst>
                  <a:ext uri="{FF2B5EF4-FFF2-40B4-BE49-F238E27FC236}">
                    <a16:creationId xmlns:a16="http://schemas.microsoft.com/office/drawing/2014/main" id="{5757DB2E-5349-40F6-8292-FF347268E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525" y="1789113"/>
                <a:ext cx="1171556" cy="6461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Proses</a:t>
                </a:r>
                <a:endParaRPr lang="en-US" sz="1793" b="1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Produksi</a:t>
                </a:r>
                <a:endParaRPr lang="en-US" sz="1793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23" name="Text Box 6">
                <a:extLst>
                  <a:ext uri="{FF2B5EF4-FFF2-40B4-BE49-F238E27FC236}">
                    <a16:creationId xmlns:a16="http://schemas.microsoft.com/office/drawing/2014/main" id="{852A29E6-46C8-45DE-A238-412F9AC11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725" y="1789113"/>
                <a:ext cx="2159566" cy="6463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Penghasilan</a:t>
                </a:r>
              </a:p>
              <a:p>
                <a:r>
                  <a:rPr lang="en-US" altLang="id-ID" sz="1793" b="1"/>
                  <a:t>Rumah tangga (Y)</a:t>
                </a:r>
              </a:p>
            </p:txBody>
          </p:sp>
          <p:sp>
            <p:nvSpPr>
              <p:cNvPr id="36871" name="Text Box 7">
                <a:extLst>
                  <a:ext uri="{FF2B5EF4-FFF2-40B4-BE49-F238E27FC236}">
                    <a16:creationId xmlns:a16="http://schemas.microsoft.com/office/drawing/2014/main" id="{7F43E725-61CC-4805-8955-C43CE560C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227" y="1789113"/>
                <a:ext cx="1582712" cy="461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Ditabung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2391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(S)</a:t>
                </a:r>
              </a:p>
            </p:txBody>
          </p:sp>
          <p:sp>
            <p:nvSpPr>
              <p:cNvPr id="36872" name="Text Box 8">
                <a:extLst>
                  <a:ext uri="{FF2B5EF4-FFF2-40B4-BE49-F238E27FC236}">
                    <a16:creationId xmlns:a16="http://schemas.microsoft.com/office/drawing/2014/main" id="{D92B92E2-263C-44C3-AFE1-954168896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227" y="2779704"/>
                <a:ext cx="2087529" cy="73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Dibelanjakan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1793" dirty="0" err="1">
                    <a:latin typeface="Arial" charset="0"/>
                    <a:cs typeface="Arial" charset="0"/>
                  </a:rPr>
                  <a:t>di</a:t>
                </a:r>
                <a:endParaRPr lang="en-US" sz="1793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Pasar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1793" dirty="0" err="1">
                    <a:latin typeface="Arial" charset="0"/>
                    <a:cs typeface="Arial" charset="0"/>
                  </a:rPr>
                  <a:t>Barang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2391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(C)</a:t>
                </a:r>
              </a:p>
            </p:txBody>
          </p:sp>
          <p:sp>
            <p:nvSpPr>
              <p:cNvPr id="36873" name="Text Box 9">
                <a:extLst>
                  <a:ext uri="{FF2B5EF4-FFF2-40B4-BE49-F238E27FC236}">
                    <a16:creationId xmlns:a16="http://schemas.microsoft.com/office/drawing/2014/main" id="{2AD490CE-BC44-45CA-91FC-CB3A54634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680" y="3770296"/>
                <a:ext cx="2044667" cy="6461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b="1" dirty="0">
                    <a:latin typeface="Arial" charset="0"/>
                    <a:cs typeface="Arial" charset="0"/>
                  </a:rPr>
                  <a:t>Supply </a:t>
                </a:r>
                <a:r>
                  <a:rPr lang="en-US" sz="1793" b="1" dirty="0" err="1">
                    <a:latin typeface="Arial" charset="0"/>
                    <a:cs typeface="Arial" charset="0"/>
                  </a:rPr>
                  <a:t>Barang</a:t>
                </a:r>
                <a:r>
                  <a:rPr lang="en-US" sz="1793" b="1" dirty="0">
                    <a:latin typeface="Arial" charset="0"/>
                    <a:cs typeface="Arial" charset="0"/>
                  </a:rPr>
                  <a:t> &amp;</a:t>
                </a: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Jasa</a:t>
                </a:r>
                <a:r>
                  <a:rPr lang="en-US" sz="1793" b="1" dirty="0">
                    <a:latin typeface="Arial" charset="0"/>
                    <a:cs typeface="Arial" charset="0"/>
                  </a:rPr>
                  <a:t> (Q)</a:t>
                </a:r>
              </a:p>
            </p:txBody>
          </p:sp>
          <p:sp>
            <p:nvSpPr>
              <p:cNvPr id="13327" name="Text Box 10">
                <a:extLst>
                  <a:ext uri="{FF2B5EF4-FFF2-40B4-BE49-F238E27FC236}">
                    <a16:creationId xmlns:a16="http://schemas.microsoft.com/office/drawing/2014/main" id="{DAB812A8-188E-4F01-8675-29EBD2DDF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525" y="5370513"/>
                <a:ext cx="1249061" cy="36933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Produsen</a:t>
                </a:r>
              </a:p>
            </p:txBody>
          </p:sp>
          <p:sp>
            <p:nvSpPr>
              <p:cNvPr id="13328" name="Text Box 11">
                <a:extLst>
                  <a:ext uri="{FF2B5EF4-FFF2-40B4-BE49-F238E27FC236}">
                    <a16:creationId xmlns:a16="http://schemas.microsoft.com/office/drawing/2014/main" id="{6317A77A-245D-4887-BFA7-31E75FF49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525" y="5065713"/>
                <a:ext cx="31470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Sesuai dengan situasi pasar</a:t>
                </a:r>
              </a:p>
            </p:txBody>
          </p:sp>
          <p:sp>
            <p:nvSpPr>
              <p:cNvPr id="36876" name="Oval 12">
                <a:extLst>
                  <a:ext uri="{FF2B5EF4-FFF2-40B4-BE49-F238E27FC236}">
                    <a16:creationId xmlns:a16="http://schemas.microsoft.com/office/drawing/2014/main" id="{89BD499A-4FA0-48CD-B056-45DA3125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499" y="4648176"/>
                <a:ext cx="1600174" cy="129538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Pasar</a:t>
                </a:r>
                <a:endParaRPr lang="en-US" sz="1793" b="1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Barang</a:t>
                </a:r>
                <a:endParaRPr lang="en-US" sz="1793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30" name="Line 14">
                <a:extLst>
                  <a:ext uri="{FF2B5EF4-FFF2-40B4-BE49-F238E27FC236}">
                    <a16:creationId xmlns:a16="http://schemas.microsoft.com/office/drawing/2014/main" id="{4173B21E-A3DA-4194-A20E-4FE32CEF1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057400"/>
                <a:ext cx="152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1" name="Line 15">
                <a:extLst>
                  <a:ext uri="{FF2B5EF4-FFF2-40B4-BE49-F238E27FC236}">
                    <a16:creationId xmlns:a16="http://schemas.microsoft.com/office/drawing/2014/main" id="{A24FA4C1-5264-4797-8865-3DF07D397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057400"/>
                <a:ext cx="160020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2" name="Line 16">
                <a:extLst>
                  <a:ext uri="{FF2B5EF4-FFF2-40B4-BE49-F238E27FC236}">
                    <a16:creationId xmlns:a16="http://schemas.microsoft.com/office/drawing/2014/main" id="{9ADDDAA2-6104-4474-AEE6-D8A68D9B3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0200" y="2057400"/>
                <a:ext cx="1066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3" name="Line 17">
                <a:extLst>
                  <a:ext uri="{FF2B5EF4-FFF2-40B4-BE49-F238E27FC236}">
                    <a16:creationId xmlns:a16="http://schemas.microsoft.com/office/drawing/2014/main" id="{9632B10A-C849-483F-B992-0D23046FD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200" y="2133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4" name="Line 18">
                <a:extLst>
                  <a:ext uri="{FF2B5EF4-FFF2-40B4-BE49-F238E27FC236}">
                    <a16:creationId xmlns:a16="http://schemas.microsoft.com/office/drawing/2014/main" id="{DDAC6E58-1438-469D-91C6-E0F863296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4114800"/>
                <a:ext cx="1600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5" name="Line 19">
                <a:extLst>
                  <a:ext uri="{FF2B5EF4-FFF2-40B4-BE49-F238E27FC236}">
                    <a16:creationId xmlns:a16="http://schemas.microsoft.com/office/drawing/2014/main" id="{7EDEB94E-C45C-4BFF-B0EB-C7248F24C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400" y="5562600"/>
                <a:ext cx="495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6" name="Line 20">
                <a:extLst>
                  <a:ext uri="{FF2B5EF4-FFF2-40B4-BE49-F238E27FC236}">
                    <a16:creationId xmlns:a16="http://schemas.microsoft.com/office/drawing/2014/main" id="{CC2A83CB-64BD-4CC1-80DA-29F8F7701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800" y="2514600"/>
                <a:ext cx="0" cy="2819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7" name="Text Box 21">
                <a:extLst>
                  <a:ext uri="{FF2B5EF4-FFF2-40B4-BE49-F238E27FC236}">
                    <a16:creationId xmlns:a16="http://schemas.microsoft.com/office/drawing/2014/main" id="{5EF28C94-7171-4C4E-8C0F-C9B7CEEBB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464343" y="3664743"/>
                <a:ext cx="2514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M e r e n c a n a k a n </a:t>
                </a:r>
              </a:p>
            </p:txBody>
          </p:sp>
          <p:sp>
            <p:nvSpPr>
              <p:cNvPr id="13338" name="Text Box 22">
                <a:extLst>
                  <a:ext uri="{FF2B5EF4-FFF2-40B4-BE49-F238E27FC236}">
                    <a16:creationId xmlns:a16="http://schemas.microsoft.com/office/drawing/2014/main" id="{0614441B-AC45-46FC-8FC2-F789D5B1D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17963" y="3698359"/>
                <a:ext cx="16167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 dirty="0"/>
                  <a:t>P r o d u k s </a:t>
                </a:r>
                <a:r>
                  <a:rPr lang="en-US" altLang="id-ID" sz="1793" b="1" dirty="0" err="1"/>
                  <a:t>i</a:t>
                </a:r>
                <a:endParaRPr lang="en-US" altLang="id-ID" sz="1793" b="1" dirty="0"/>
              </a:p>
            </p:txBody>
          </p:sp>
          <p:sp>
            <p:nvSpPr>
              <p:cNvPr id="36887" name="Text Box 23">
                <a:extLst>
                  <a:ext uri="{FF2B5EF4-FFF2-40B4-BE49-F238E27FC236}">
                    <a16:creationId xmlns:a16="http://schemas.microsoft.com/office/drawing/2014/main" id="{B53C0090-3668-458A-97BA-AFC4895794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1500" y="5675279"/>
                <a:ext cx="3673415" cy="36671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793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Y = Q  ;  Y = C + S   ;   Q &gt; C</a:t>
                </a:r>
              </a:p>
            </p:txBody>
          </p:sp>
        </p:grpSp>
        <p:pic>
          <p:nvPicPr>
            <p:cNvPr id="13320" name="Picture 2">
              <a:extLst>
                <a:ext uri="{FF2B5EF4-FFF2-40B4-BE49-F238E27FC236}">
                  <a16:creationId xmlns:a16="http://schemas.microsoft.com/office/drawing/2014/main" id="{20E9FCBB-F128-4753-884B-F1E416E72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562600"/>
              <a:ext cx="962025" cy="63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3">
              <a:extLst>
                <a:ext uri="{FF2B5EF4-FFF2-40B4-BE49-F238E27FC236}">
                  <a16:creationId xmlns:a16="http://schemas.microsoft.com/office/drawing/2014/main" id="{BF281DF3-AB47-402B-A9BB-6FB980C42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74725" cy="72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24">
            <a:extLst>
              <a:ext uri="{FF2B5EF4-FFF2-40B4-BE49-F238E27FC236}">
                <a16:creationId xmlns:a16="http://schemas.microsoft.com/office/drawing/2014/main" id="{BA0B475A-6689-4628-91A6-245B6310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2" y="2353451"/>
            <a:ext cx="911013" cy="9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E9681-8F83-4138-94B1-B45C9FEA62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AF36C0-6B0B-4D6A-9A82-3A8A6A54B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790" y="448231"/>
            <a:ext cx="6784510" cy="865147"/>
          </a:xfrm>
          <a:ln>
            <a:solidFill>
              <a:schemeClr val="bg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EXPENDITURE I : </a:t>
            </a:r>
            <a:br>
              <a:rPr 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CONSUMTION AND INVESTMENT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DCA3B8-39A6-4D50-99CE-81205895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9" y="1442438"/>
            <a:ext cx="7819531" cy="478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Teori</a:t>
            </a:r>
            <a:r>
              <a:rPr lang="en-US" sz="1993" b="1" dirty="0">
                <a:solidFill>
                  <a:srgbClr val="C00000"/>
                </a:solidFill>
                <a:latin typeface="Arial" charset="0"/>
                <a:cs typeface="Arial" charset="0"/>
              </a:rPr>
              <a:t> Keynes </a:t>
            </a:r>
            <a:r>
              <a:rPr lang="en-US" sz="19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Tentang</a:t>
            </a:r>
            <a:r>
              <a:rPr lang="en-US" sz="1993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9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Konsumsi</a:t>
            </a:r>
            <a:r>
              <a:rPr lang="en-US" sz="1993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Fungsi</a:t>
            </a:r>
            <a:r>
              <a:rPr lang="en-US" sz="1793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Konsumsi</a:t>
            </a:r>
            <a:r>
              <a:rPr lang="en-US" sz="1793" b="1" dirty="0">
                <a:solidFill>
                  <a:srgbClr val="7030A0"/>
                </a:solidFill>
                <a:latin typeface="Arial" charset="0"/>
                <a:cs typeface="Arial" charset="0"/>
              </a:rPr>
              <a:t>:</a:t>
            </a:r>
          </a:p>
          <a:p>
            <a:pPr algn="l">
              <a:defRPr/>
            </a:pPr>
            <a:r>
              <a:rPr lang="en-US" sz="1793" b="1" dirty="0">
                <a:latin typeface="Arial" charset="0"/>
                <a:cs typeface="Arial" charset="0"/>
              </a:rPr>
              <a:t>		</a:t>
            </a:r>
          </a:p>
          <a:p>
            <a:pPr algn="l">
              <a:defRPr/>
            </a:pPr>
            <a:r>
              <a:rPr lang="en-US" sz="1793" b="1" dirty="0">
                <a:latin typeface="Arial" charset="0"/>
                <a:cs typeface="Arial" charset="0"/>
              </a:rPr>
              <a:t>	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 = Co + 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bYd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atau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C = a + 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bY</a:t>
            </a:r>
            <a:endParaRPr lang="en-US" sz="199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Keterangan</a:t>
            </a:r>
            <a:r>
              <a:rPr lang="en-US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1793" dirty="0">
                <a:latin typeface="Arial" charset="0"/>
                <a:cs typeface="Arial" charset="0"/>
              </a:rPr>
              <a:t>	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C = </a:t>
            </a:r>
            <a:r>
              <a:rPr lang="en-US" sz="1793" dirty="0" err="1">
                <a:latin typeface="Arial" charset="0"/>
                <a:cs typeface="Arial" charset="0"/>
              </a:rPr>
              <a:t>konsumsi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a = </a:t>
            </a:r>
            <a:r>
              <a:rPr lang="en-US" sz="1793" dirty="0" err="1">
                <a:latin typeface="Arial" charset="0"/>
                <a:cs typeface="Arial" charset="0"/>
              </a:rPr>
              <a:t>konsumsi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otonomus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b = </a:t>
            </a:r>
            <a:r>
              <a:rPr lang="en-US" sz="1793" i="1" dirty="0">
                <a:latin typeface="Arial" charset="0"/>
                <a:cs typeface="Arial" charset="0"/>
              </a:rPr>
              <a:t>marginal propensity to consume</a:t>
            </a:r>
            <a:r>
              <a:rPr lang="en-US" sz="1793" dirty="0">
                <a:latin typeface="Arial" charset="0"/>
                <a:cs typeface="Arial" charset="0"/>
              </a:rPr>
              <a:t> (MPC)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Yd = </a:t>
            </a:r>
            <a:r>
              <a:rPr lang="en-US" sz="1793" dirty="0" err="1">
                <a:latin typeface="Arial" charset="0"/>
                <a:cs typeface="Arial" charset="0"/>
              </a:rPr>
              <a:t>pendapatan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disposabel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395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id-ID" sz="17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Pendapatan disposibel </a:t>
            </a:r>
            <a:r>
              <a:rPr lang="id-ID" sz="1793" dirty="0">
                <a:latin typeface="Arial" charset="0"/>
                <a:cs typeface="Arial" charset="0"/>
              </a:rPr>
              <a:t>:  pendapatan yang bisa dibelanjakan</a:t>
            </a:r>
            <a:r>
              <a:rPr lang="en-US" sz="1793" dirty="0">
                <a:latin typeface="Arial" charset="0"/>
                <a:cs typeface="Arial" charset="0"/>
              </a:rPr>
              <a:t>.</a:t>
            </a:r>
            <a:endParaRPr lang="id-ID" sz="1793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id-ID" sz="1793" dirty="0">
                <a:latin typeface="Arial" charset="0"/>
                <a:cs typeface="Arial" charset="0"/>
              </a:rPr>
              <a:t>Pendapatan disposibel bagi rumah tangga digunakan untuk 2 kegiatan :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id-ID" sz="1793" dirty="0">
                <a:latin typeface="Arial" charset="0"/>
                <a:cs typeface="Arial" charset="0"/>
              </a:rPr>
              <a:t>Kegiatan konsumsi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dan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id-ID" sz="1793" dirty="0">
                <a:latin typeface="Arial" charset="0"/>
                <a:cs typeface="Arial" charset="0"/>
              </a:rPr>
              <a:t>Menabung</a:t>
            </a:r>
            <a:endParaRPr lang="en-US" sz="1793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793" dirty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9ECCC-BA88-44AE-B79D-D9E36698AD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BF0ABDA8-3B0A-4CBC-9B06-1E0639202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6" y="911014"/>
            <a:ext cx="7895449" cy="505960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latin typeface="Arial" charset="0"/>
                <a:cs typeface="Arial" charset="0"/>
              </a:rPr>
              <a:t>Faktor-faktor</a:t>
            </a:r>
            <a:r>
              <a:rPr lang="en-US" sz="1793" b="1" dirty="0">
                <a:latin typeface="Arial" charset="0"/>
                <a:cs typeface="Arial" charset="0"/>
              </a:rPr>
              <a:t> Yang </a:t>
            </a:r>
            <a:r>
              <a:rPr lang="en-US" sz="1793" b="1" dirty="0" err="1">
                <a:latin typeface="Arial" charset="0"/>
                <a:cs typeface="Arial" charset="0"/>
              </a:rPr>
              <a:t>Mempengaruhi</a:t>
            </a:r>
            <a:r>
              <a:rPr lang="en-US" sz="1793" b="1" dirty="0">
                <a:latin typeface="Arial" charset="0"/>
                <a:cs typeface="Arial" charset="0"/>
              </a:rPr>
              <a:t> Tingkat </a:t>
            </a:r>
            <a:r>
              <a:rPr lang="en-US" sz="1793" b="1" dirty="0" err="1">
                <a:latin typeface="Arial" charset="0"/>
                <a:cs typeface="Arial" charset="0"/>
              </a:rPr>
              <a:t>Konsumsi</a:t>
            </a: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>
                <a:latin typeface="Arial" charset="0"/>
                <a:cs typeface="Arial" charset="0"/>
              </a:rPr>
              <a:t>	1. </a:t>
            </a:r>
            <a:r>
              <a:rPr lang="en-US" sz="1793" b="1" dirty="0" err="1">
                <a:latin typeface="Arial" charset="0"/>
                <a:cs typeface="Arial" charset="0"/>
              </a:rPr>
              <a:t>Faktor</a:t>
            </a:r>
            <a:r>
              <a:rPr lang="en-US" sz="1793" b="1" dirty="0">
                <a:latin typeface="Arial" charset="0"/>
                <a:cs typeface="Arial" charset="0"/>
              </a:rPr>
              <a:t> –</a:t>
            </a:r>
            <a:r>
              <a:rPr lang="en-US" sz="1793" b="1" dirty="0" err="1">
                <a:latin typeface="Arial" charset="0"/>
                <a:cs typeface="Arial" charset="0"/>
              </a:rPr>
              <a:t>faktor</a:t>
            </a:r>
            <a:r>
              <a:rPr lang="en-US" sz="1793" b="1" dirty="0"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latin typeface="Arial" charset="0"/>
                <a:cs typeface="Arial" charset="0"/>
              </a:rPr>
              <a:t>ekonomi</a:t>
            </a: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a. </a:t>
            </a:r>
            <a:r>
              <a:rPr lang="en-US" sz="1793" dirty="0" err="1">
                <a:latin typeface="Arial" charset="0"/>
                <a:cs typeface="Arial" charset="0"/>
              </a:rPr>
              <a:t>Pendapatan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rumah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tangga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b. </a:t>
            </a:r>
            <a:r>
              <a:rPr lang="en-US" sz="1793" dirty="0" err="1">
                <a:latin typeface="Arial" charset="0"/>
                <a:cs typeface="Arial" charset="0"/>
              </a:rPr>
              <a:t>Kekayaan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rumah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tangga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c. Tingkat </a:t>
            </a:r>
            <a:r>
              <a:rPr lang="en-US" sz="1793" dirty="0" err="1">
                <a:latin typeface="Arial" charset="0"/>
                <a:cs typeface="Arial" charset="0"/>
              </a:rPr>
              <a:t>bunga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d. </a:t>
            </a:r>
            <a:r>
              <a:rPr lang="en-US" sz="1793" dirty="0" err="1">
                <a:latin typeface="Arial" charset="0"/>
                <a:cs typeface="Arial" charset="0"/>
              </a:rPr>
              <a:t>Perkiraan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tentang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masa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depan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</a:t>
            </a:r>
            <a:r>
              <a:rPr lang="en-US" sz="1793" b="1" dirty="0">
                <a:latin typeface="Arial" charset="0"/>
                <a:cs typeface="Arial" charset="0"/>
              </a:rPr>
              <a:t>2. </a:t>
            </a:r>
            <a:r>
              <a:rPr lang="en-US" sz="1793" b="1" dirty="0" err="1">
                <a:latin typeface="Arial" charset="0"/>
                <a:cs typeface="Arial" charset="0"/>
              </a:rPr>
              <a:t>Faktor-faktor</a:t>
            </a:r>
            <a:r>
              <a:rPr lang="en-US" sz="1793" b="1" dirty="0"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latin typeface="Arial" charset="0"/>
                <a:cs typeface="Arial" charset="0"/>
              </a:rPr>
              <a:t>Demografi</a:t>
            </a:r>
            <a:r>
              <a:rPr lang="en-US" sz="1793" b="1" dirty="0">
                <a:latin typeface="Arial" charset="0"/>
                <a:cs typeface="Arial" charset="0"/>
              </a:rPr>
              <a:t> (</a:t>
            </a:r>
            <a:r>
              <a:rPr lang="en-US" sz="1793" b="1" dirty="0" err="1">
                <a:latin typeface="Arial" charset="0"/>
                <a:cs typeface="Arial" charset="0"/>
              </a:rPr>
              <a:t>Kependudukan</a:t>
            </a:r>
            <a:r>
              <a:rPr lang="en-US" sz="1793" b="1" dirty="0">
                <a:latin typeface="Arial" charset="0"/>
                <a:cs typeface="Arial" charset="0"/>
              </a:rPr>
              <a:t>)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a. </a:t>
            </a:r>
            <a:r>
              <a:rPr lang="en-US" sz="1793" dirty="0" err="1">
                <a:latin typeface="Arial" charset="0"/>
                <a:cs typeface="Arial" charset="0"/>
              </a:rPr>
              <a:t>Jumlah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penduduk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b. </a:t>
            </a:r>
            <a:r>
              <a:rPr lang="en-US" sz="1793" dirty="0" err="1">
                <a:latin typeface="Arial" charset="0"/>
                <a:cs typeface="Arial" charset="0"/>
              </a:rPr>
              <a:t>Komposisi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penduduk</a:t>
            </a:r>
            <a:r>
              <a:rPr lang="en-US" sz="1793" dirty="0">
                <a:latin typeface="Arial" charset="0"/>
                <a:cs typeface="Arial" charset="0"/>
              </a:rPr>
              <a:t> (</a:t>
            </a:r>
            <a:r>
              <a:rPr lang="en-US" sz="1793" dirty="0" err="1">
                <a:latin typeface="Arial" charset="0"/>
                <a:cs typeface="Arial" charset="0"/>
              </a:rPr>
              <a:t>usia</a:t>
            </a:r>
            <a:r>
              <a:rPr lang="en-US" sz="1793" dirty="0">
                <a:latin typeface="Arial" charset="0"/>
                <a:cs typeface="Arial" charset="0"/>
              </a:rPr>
              <a:t>, </a:t>
            </a:r>
            <a:r>
              <a:rPr lang="en-US" sz="1793" dirty="0" err="1">
                <a:latin typeface="Arial" charset="0"/>
                <a:cs typeface="Arial" charset="0"/>
              </a:rPr>
              <a:t>pendidikan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dan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wilayah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    </a:t>
            </a:r>
            <a:r>
              <a:rPr lang="en-US" sz="1793" dirty="0" err="1">
                <a:latin typeface="Arial" charset="0"/>
                <a:cs typeface="Arial" charset="0"/>
              </a:rPr>
              <a:t>tempat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tinggal</a:t>
            </a:r>
            <a:r>
              <a:rPr lang="en-US" sz="1793" dirty="0">
                <a:latin typeface="Arial" charset="0"/>
                <a:cs typeface="Arial" charset="0"/>
              </a:rPr>
              <a:t>)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</a:t>
            </a:r>
            <a:r>
              <a:rPr lang="en-US" sz="1793" b="1" dirty="0">
                <a:latin typeface="Arial" charset="0"/>
                <a:cs typeface="Arial" charset="0"/>
              </a:rPr>
              <a:t>3. </a:t>
            </a:r>
            <a:r>
              <a:rPr lang="en-US" sz="1793" b="1" dirty="0" err="1">
                <a:latin typeface="Arial" charset="0"/>
                <a:cs typeface="Arial" charset="0"/>
              </a:rPr>
              <a:t>Faktor-faktor</a:t>
            </a:r>
            <a:r>
              <a:rPr lang="en-US" sz="1793" b="1" dirty="0">
                <a:latin typeface="Arial" charset="0"/>
                <a:cs typeface="Arial" charset="0"/>
              </a:rPr>
              <a:t> Non-</a:t>
            </a:r>
            <a:r>
              <a:rPr lang="en-US" sz="1793" b="1" dirty="0" err="1">
                <a:latin typeface="Arial" charset="0"/>
                <a:cs typeface="Arial" charset="0"/>
              </a:rPr>
              <a:t>Ekonomi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b="1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0CB53B-226A-4844-AB09-1CEE6ED835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054FCE8-93AC-4BB2-9DC4-7C3DF3139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072" y="592028"/>
            <a:ext cx="8094226" cy="806626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 KESEIMBANGAN PENDAPATAN NASIONAL </a:t>
            </a:r>
            <a:br>
              <a:rPr lang="en-US" alt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39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PENGELUARAN AGREGAT</a:t>
            </a:r>
          </a:p>
        </p:txBody>
      </p:sp>
      <p:grpSp>
        <p:nvGrpSpPr>
          <p:cNvPr id="16389" name="Group 13">
            <a:extLst>
              <a:ext uri="{FF2B5EF4-FFF2-40B4-BE49-F238E27FC236}">
                <a16:creationId xmlns:a16="http://schemas.microsoft.com/office/drawing/2014/main" id="{1228C84D-F92B-40EA-90EB-9F60DD856D0B}"/>
              </a:ext>
            </a:extLst>
          </p:cNvPr>
          <p:cNvGrpSpPr>
            <a:grpSpLocks/>
          </p:cNvGrpSpPr>
          <p:nvPr/>
        </p:nvGrpSpPr>
        <p:grpSpPr bwMode="auto">
          <a:xfrm>
            <a:off x="1294836" y="1897945"/>
            <a:ext cx="5997504" cy="3821025"/>
            <a:chOff x="1438275" y="1938338"/>
            <a:chExt cx="6419850" cy="4140522"/>
          </a:xfrm>
        </p:grpSpPr>
        <p:grpSp>
          <p:nvGrpSpPr>
            <p:cNvPr id="16390" name="Group 12">
              <a:extLst>
                <a:ext uri="{FF2B5EF4-FFF2-40B4-BE49-F238E27FC236}">
                  <a16:creationId xmlns:a16="http://schemas.microsoft.com/office/drawing/2014/main" id="{3A98AB3C-075B-48C0-962F-99BAB4F6C8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275" y="1938338"/>
              <a:ext cx="6400800" cy="4140522"/>
              <a:chOff x="1438275" y="1938338"/>
              <a:chExt cx="6400800" cy="4140522"/>
            </a:xfrm>
          </p:grpSpPr>
          <p:grpSp>
            <p:nvGrpSpPr>
              <p:cNvPr id="16396" name="Group 3">
                <a:extLst>
                  <a:ext uri="{FF2B5EF4-FFF2-40B4-BE49-F238E27FC236}">
                    <a16:creationId xmlns:a16="http://schemas.microsoft.com/office/drawing/2014/main" id="{03C5205E-370D-4859-BB11-2520A0A8E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075" y="2338388"/>
                <a:ext cx="3962400" cy="3352800"/>
                <a:chOff x="2640" y="1056"/>
                <a:chExt cx="2496" cy="2112"/>
              </a:xfrm>
            </p:grpSpPr>
            <p:sp>
              <p:nvSpPr>
                <p:cNvPr id="16399" name="Line 4">
                  <a:extLst>
                    <a:ext uri="{FF2B5EF4-FFF2-40B4-BE49-F238E27FC236}">
                      <a16:creationId xmlns:a16="http://schemas.microsoft.com/office/drawing/2014/main" id="{9A99593B-CA76-4A62-B101-3A9EED2464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056"/>
                  <a:ext cx="0" cy="2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16400" name="Line 5">
                  <a:extLst>
                    <a:ext uri="{FF2B5EF4-FFF2-40B4-BE49-F238E27FC236}">
                      <a16:creationId xmlns:a16="http://schemas.microsoft.com/office/drawing/2014/main" id="{2E56BB96-272D-4291-9E69-1859CD3D9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3168"/>
                  <a:ext cx="24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</p:grpSp>
          <p:sp>
            <p:nvSpPr>
              <p:cNvPr id="16397" name="Text Box 6">
                <a:extLst>
                  <a:ext uri="{FF2B5EF4-FFF2-40B4-BE49-F238E27FC236}">
                    <a16:creationId xmlns:a16="http://schemas.microsoft.com/office/drawing/2014/main" id="{D50CC767-E598-4C3C-9587-1A800724D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8275" y="5614988"/>
                <a:ext cx="2590800" cy="463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192"/>
                  <a:t>income, output,</a:t>
                </a:r>
                <a:r>
                  <a:rPr lang="en-US" altLang="en-US" sz="1793"/>
                  <a:t> </a:t>
                </a:r>
                <a:r>
                  <a:rPr lang="en-US" altLang="en-US" sz="1793" b="1" i="1">
                    <a:latin typeface="Tahoma" panose="020B0604030504040204" pitchFamily="34" charset="0"/>
                  </a:rPr>
                  <a:t>Y</a:t>
                </a:r>
                <a:r>
                  <a:rPr lang="en-US" altLang="en-US" sz="1793"/>
                  <a:t> </a:t>
                </a:r>
              </a:p>
            </p:txBody>
          </p:sp>
          <p:sp>
            <p:nvSpPr>
              <p:cNvPr id="16398" name="Text Box 7">
                <a:extLst>
                  <a:ext uri="{FF2B5EF4-FFF2-40B4-BE49-F238E27FC236}">
                    <a16:creationId xmlns:a16="http://schemas.microsoft.com/office/drawing/2014/main" id="{5E04A01B-7ACA-4C85-BBE7-006847809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8275" y="1938338"/>
                <a:ext cx="1828800" cy="78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30388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"/>
                  </a:spcBef>
                </a:pPr>
                <a:r>
                  <a:rPr lang="en-US" altLang="en-US" sz="1793" b="1" i="1">
                    <a:latin typeface="Tahoma" panose="020B0604030504040204" pitchFamily="34" charset="0"/>
                  </a:rPr>
                  <a:t>	E</a:t>
                </a:r>
                <a:endParaRPr lang="en-US" altLang="en-US" sz="2192"/>
              </a:p>
              <a:p>
                <a:pPr>
                  <a:spcBef>
                    <a:spcPct val="5000"/>
                  </a:spcBef>
                </a:pPr>
                <a:r>
                  <a:rPr lang="en-US" altLang="en-US" sz="2192"/>
                  <a:t>	expenditure</a:t>
                </a:r>
              </a:p>
            </p:txBody>
          </p:sp>
        </p:grpSp>
        <p:grpSp>
          <p:nvGrpSpPr>
            <p:cNvPr id="16391" name="Group 19">
              <a:extLst>
                <a:ext uri="{FF2B5EF4-FFF2-40B4-BE49-F238E27FC236}">
                  <a16:creationId xmlns:a16="http://schemas.microsoft.com/office/drawing/2014/main" id="{1B2AE668-058F-4991-BCD7-B634F618A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075" y="2338388"/>
              <a:ext cx="4591050" cy="3352800"/>
              <a:chOff x="2256" y="1020"/>
              <a:chExt cx="2304" cy="2112"/>
            </a:xfrm>
          </p:grpSpPr>
          <p:sp>
            <p:nvSpPr>
              <p:cNvPr id="14345" name="Line 8">
                <a:extLst>
                  <a:ext uri="{FF2B5EF4-FFF2-40B4-BE49-F238E27FC236}">
                    <a16:creationId xmlns:a16="http://schemas.microsoft.com/office/drawing/2014/main" id="{7FD80CC8-FED1-49E5-89EC-ECF794535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1257"/>
                <a:ext cx="1802" cy="187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793">
                  <a:ln w="38100">
                    <a:solidFill>
                      <a:schemeClr val="tx1"/>
                    </a:solidFill>
                  </a:ln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5" name="Text Box 9">
                <a:extLst>
                  <a:ext uri="{FF2B5EF4-FFF2-40B4-BE49-F238E27FC236}">
                    <a16:creationId xmlns:a16="http://schemas.microsoft.com/office/drawing/2014/main" id="{B117D61B-846D-4FEC-944B-3F95E5AA5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7" y="1020"/>
                <a:ext cx="753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291" b="1" i="1">
                    <a:latin typeface="Tahoma" panose="020B0604030504040204" pitchFamily="34" charset="0"/>
                  </a:rPr>
                  <a:t>AE</a:t>
                </a:r>
                <a:r>
                  <a:rPr lang="en-US" altLang="en-US" sz="2291">
                    <a:latin typeface="Tahoma" panose="020B0604030504040204" pitchFamily="34" charset="0"/>
                  </a:rPr>
                  <a:t> =</a:t>
                </a:r>
                <a:r>
                  <a:rPr lang="en-US" altLang="en-US" sz="2291" b="1" i="1">
                    <a:latin typeface="Tahoma" panose="020B0604030504040204" pitchFamily="34" charset="0"/>
                  </a:rPr>
                  <a:t>Y</a:t>
                </a:r>
                <a:r>
                  <a:rPr lang="en-US" altLang="en-US" sz="2291"/>
                  <a:t> </a:t>
                </a:r>
              </a:p>
            </p:txBody>
          </p:sp>
        </p:grpSp>
        <p:sp>
          <p:nvSpPr>
            <p:cNvPr id="16392" name="Arc 20">
              <a:extLst>
                <a:ext uri="{FF2B5EF4-FFF2-40B4-BE49-F238E27FC236}">
                  <a16:creationId xmlns:a16="http://schemas.microsoft.com/office/drawing/2014/main" id="{B8225D47-08C1-4993-914E-8B8EFA23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5" y="5035550"/>
              <a:ext cx="990600" cy="719138"/>
            </a:xfrm>
            <a:custGeom>
              <a:avLst/>
              <a:gdLst>
                <a:gd name="T0" fmla="*/ 2147483647 w 21536"/>
                <a:gd name="T1" fmla="*/ 0 h 17238"/>
                <a:gd name="T2" fmla="*/ 2147483647 w 21536"/>
                <a:gd name="T3" fmla="*/ 2147483647 h 17238"/>
                <a:gd name="T4" fmla="*/ 0 w 21536"/>
                <a:gd name="T5" fmla="*/ 2147483647 h 17238"/>
                <a:gd name="T6" fmla="*/ 0 60000 65536"/>
                <a:gd name="T7" fmla="*/ 0 60000 65536"/>
                <a:gd name="T8" fmla="*/ 0 60000 65536"/>
                <a:gd name="T9" fmla="*/ 0 w 21536"/>
                <a:gd name="T10" fmla="*/ 0 h 17238"/>
                <a:gd name="T11" fmla="*/ 21536 w 21536"/>
                <a:gd name="T12" fmla="*/ 17238 h 17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36" h="17238" fill="none" extrusionOk="0">
                  <a:moveTo>
                    <a:pt x="13015" y="0"/>
                  </a:moveTo>
                  <a:cubicBezTo>
                    <a:pt x="17955" y="3729"/>
                    <a:pt x="21057" y="9399"/>
                    <a:pt x="21535" y="15570"/>
                  </a:cubicBezTo>
                </a:path>
                <a:path w="21536" h="17238" stroke="0" extrusionOk="0">
                  <a:moveTo>
                    <a:pt x="13015" y="0"/>
                  </a:moveTo>
                  <a:cubicBezTo>
                    <a:pt x="17955" y="3729"/>
                    <a:pt x="21057" y="9399"/>
                    <a:pt x="21535" y="15570"/>
                  </a:cubicBezTo>
                  <a:lnTo>
                    <a:pt x="0" y="17238"/>
                  </a:lnTo>
                  <a:lnTo>
                    <a:pt x="1301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1793"/>
            </a:p>
          </p:txBody>
        </p:sp>
        <p:sp>
          <p:nvSpPr>
            <p:cNvPr id="16393" name="Text Box 21">
              <a:extLst>
                <a:ext uri="{FF2B5EF4-FFF2-40B4-BE49-F238E27FC236}">
                  <a16:creationId xmlns:a16="http://schemas.microsoft.com/office/drawing/2014/main" id="{DBDBF435-44A0-44E7-8FFD-929108413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3" y="4941888"/>
              <a:ext cx="685800" cy="54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93"/>
                <a:t>45</a:t>
              </a:r>
              <a:r>
                <a:rPr lang="en-US" altLang="en-US" sz="2690"/>
                <a:t>º</a:t>
              </a:r>
              <a:endParaRPr lang="en-US" altLang="en-US" sz="2690" baseline="3000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FC5426-A9A1-4E93-8AF3-A03C58EEDD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F90F5B7-AAFC-4781-BBE9-A999F5D96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9740" y="303671"/>
            <a:ext cx="4782820" cy="60734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58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sz="358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8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Konsumsi</a:t>
            </a:r>
            <a:r>
              <a:rPr lang="en-US" sz="358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18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</a:t>
            </a:r>
            <a:r>
              <a:rPr lang="en-US" sz="358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4EB0B0BC-FB8A-4FF4-9E2C-07B4A2B8A60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59300" y="4403232"/>
            <a:ext cx="4403231" cy="1711032"/>
          </a:xfr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1395" b="1" dirty="0" err="1"/>
              <a:t>Kecendrungan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Mengkonsumsi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Marjinal</a:t>
            </a:r>
            <a:r>
              <a:rPr lang="en-US" altLang="id-ID" sz="1395" b="1" dirty="0"/>
              <a:t>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d-ID" sz="1395" b="1" dirty="0"/>
              <a:t>MPC = ∆C/∆Y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1395" b="1" dirty="0" err="1"/>
              <a:t>Kecendrungan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Mengkonsumsi</a:t>
            </a:r>
            <a:r>
              <a:rPr lang="en-US" altLang="id-ID" sz="1395" b="1" dirty="0"/>
              <a:t> Rata-rata: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d-ID" sz="1395" b="1" dirty="0"/>
              <a:t>APC = C/Y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1395" b="1" dirty="0" err="1"/>
              <a:t>Kecendrungan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Menabung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Marjinal</a:t>
            </a:r>
            <a:r>
              <a:rPr lang="en-US" altLang="id-ID" sz="1395" b="1" dirty="0"/>
              <a:t>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d-ID" sz="1395" b="1" dirty="0"/>
              <a:t>MPS = ∆S/∆Y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id-ID" sz="1395" b="1" dirty="0" err="1"/>
              <a:t>Kecendrungan</a:t>
            </a:r>
            <a:r>
              <a:rPr lang="en-US" altLang="id-ID" sz="1395" b="1" dirty="0"/>
              <a:t> </a:t>
            </a:r>
            <a:r>
              <a:rPr lang="en-US" altLang="id-ID" sz="1395" b="1" dirty="0" err="1"/>
              <a:t>Menabung</a:t>
            </a:r>
            <a:r>
              <a:rPr lang="en-US" altLang="id-ID" sz="1395" b="1" dirty="0"/>
              <a:t> Rata-rata: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id-ID" sz="1395" b="1" dirty="0"/>
              <a:t>APS = S/Y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C7CB300-8256-43D5-BCC5-5CFA261B44A5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280427" y="1165072"/>
            <a:ext cx="4555067" cy="393037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&amp;"/>
            </a:pPr>
            <a:r>
              <a:rPr lang="en-US" altLang="id-ID" sz="1594" b="1" dirty="0" err="1"/>
              <a:t>Bentuk</a:t>
            </a:r>
            <a:r>
              <a:rPr lang="en-US" altLang="id-ID" sz="1594" b="1" dirty="0"/>
              <a:t> </a:t>
            </a:r>
            <a:r>
              <a:rPr lang="en-US" altLang="id-ID" sz="1594" b="1" dirty="0" err="1"/>
              <a:t>umum</a:t>
            </a:r>
            <a:r>
              <a:rPr lang="en-US" altLang="id-ID" sz="1594" b="1" dirty="0"/>
              <a:t> </a:t>
            </a:r>
            <a:r>
              <a:rPr lang="en-US" altLang="id-ID" sz="1594" b="1" dirty="0" err="1"/>
              <a:t>fungsi</a:t>
            </a:r>
            <a:r>
              <a:rPr lang="en-US" altLang="id-ID" sz="1594" b="1" dirty="0"/>
              <a:t> </a:t>
            </a:r>
            <a:r>
              <a:rPr lang="en-US" altLang="id-ID" sz="1594" b="1" dirty="0" err="1"/>
              <a:t>konsumsi</a:t>
            </a:r>
            <a:r>
              <a:rPr lang="en-US" altLang="id-ID" sz="1594" b="1" dirty="0"/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&amp;"/>
            </a:pPr>
            <a:endParaRPr lang="en-US" altLang="id-ID" sz="1594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C	 = </a:t>
            </a:r>
            <a:r>
              <a:rPr lang="en-US" altLang="id-ID" sz="1594" dirty="0" err="1"/>
              <a:t>besarnya</a:t>
            </a:r>
            <a:r>
              <a:rPr lang="en-US" altLang="id-ID" sz="1594" dirty="0"/>
              <a:t> </a:t>
            </a:r>
            <a:r>
              <a:rPr lang="en-US" altLang="id-ID" sz="1594" dirty="0" err="1"/>
              <a:t>konsumsi</a:t>
            </a:r>
            <a:endParaRPr lang="en-US" altLang="id-ID" sz="1594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Co  	= autonomous consumption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MPC  = </a:t>
            </a:r>
            <a:r>
              <a:rPr lang="en-US" altLang="id-ID" sz="1594" dirty="0" err="1"/>
              <a:t>hasrat</a:t>
            </a:r>
            <a:r>
              <a:rPr lang="en-US" altLang="id-ID" sz="1594" dirty="0"/>
              <a:t> </a:t>
            </a:r>
            <a:r>
              <a:rPr lang="en-US" altLang="id-ID" sz="1594" dirty="0" err="1"/>
              <a:t>konsumsi</a:t>
            </a:r>
            <a:r>
              <a:rPr lang="en-US" altLang="id-ID" sz="1594" dirty="0"/>
              <a:t>,  MPC, (∆C/∆Y)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Yd 	= </a:t>
            </a:r>
            <a:r>
              <a:rPr lang="en-US" altLang="id-ID" sz="1594" dirty="0" err="1"/>
              <a:t>Pendapatan</a:t>
            </a:r>
            <a:r>
              <a:rPr lang="en-US" altLang="id-ID" sz="1594" dirty="0"/>
              <a:t> </a:t>
            </a:r>
            <a:r>
              <a:rPr lang="en-US" altLang="id-ID" sz="1594" dirty="0" err="1"/>
              <a:t>disposible</a:t>
            </a:r>
            <a:r>
              <a:rPr lang="en-US" altLang="id-ID" sz="1594" dirty="0"/>
              <a:t> (</a:t>
            </a:r>
            <a:r>
              <a:rPr lang="en-US" altLang="id-ID" sz="1594" dirty="0" err="1"/>
              <a:t>Y-Tx+Tr</a:t>
            </a:r>
            <a:r>
              <a:rPr lang="en-US" altLang="id-ID" sz="1594" dirty="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id-ID" sz="159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&amp;"/>
            </a:pPr>
            <a:r>
              <a:rPr lang="en-US" altLang="id-ID" sz="1594" b="1" dirty="0" err="1"/>
              <a:t>Fungsi</a:t>
            </a:r>
            <a:r>
              <a:rPr lang="en-US" altLang="id-ID" sz="1594" b="1" dirty="0"/>
              <a:t> saving </a:t>
            </a:r>
            <a:r>
              <a:rPr lang="en-US" altLang="id-ID" sz="1594" b="1" dirty="0" err="1"/>
              <a:t>diperoleh</a:t>
            </a:r>
            <a:r>
              <a:rPr lang="en-US" altLang="id-ID" sz="1594" b="1" dirty="0"/>
              <a:t>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Y = C + 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S = Y – C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   = Y – (Co + </a:t>
            </a:r>
            <a:r>
              <a:rPr lang="en-US" altLang="id-ID" sz="1594" dirty="0" err="1"/>
              <a:t>MPC.Yd</a:t>
            </a:r>
            <a:r>
              <a:rPr lang="en-US" altLang="id-ID" sz="1594" dirty="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S = </a:t>
            </a:r>
            <a:r>
              <a:rPr lang="en-US" altLang="id-ID" sz="1594" dirty="0" err="1"/>
              <a:t>besarnya</a:t>
            </a:r>
            <a:r>
              <a:rPr lang="en-US" altLang="id-ID" sz="1594" dirty="0"/>
              <a:t> saving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MPS	= </a:t>
            </a:r>
            <a:r>
              <a:rPr lang="en-US" altLang="id-ID" sz="1594" dirty="0" err="1"/>
              <a:t>hasrat</a:t>
            </a:r>
            <a:r>
              <a:rPr lang="en-US" altLang="id-ID" sz="1594" dirty="0"/>
              <a:t> saving (∆S/∆Y)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1594" dirty="0"/>
              <a:t>		   1 – MPC 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E090D7D4-7FF9-488E-BB48-4FAD87AA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58" y="5162409"/>
            <a:ext cx="2919671" cy="3985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 = -Co + (1 – MPC).Y</a:t>
            </a:r>
            <a:r>
              <a:rPr lang="en-US" sz="1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grpSp>
        <p:nvGrpSpPr>
          <p:cNvPr id="17417" name="Group 25">
            <a:extLst>
              <a:ext uri="{FF2B5EF4-FFF2-40B4-BE49-F238E27FC236}">
                <a16:creationId xmlns:a16="http://schemas.microsoft.com/office/drawing/2014/main" id="{954D4432-760A-440B-B463-3D22D266DF5C}"/>
              </a:ext>
            </a:extLst>
          </p:cNvPr>
          <p:cNvGrpSpPr>
            <a:grpSpLocks/>
          </p:cNvGrpSpPr>
          <p:nvPr/>
        </p:nvGrpSpPr>
        <p:grpSpPr bwMode="auto">
          <a:xfrm>
            <a:off x="4787053" y="607342"/>
            <a:ext cx="4100700" cy="3683594"/>
            <a:chOff x="4800600" y="609600"/>
            <a:chExt cx="4116459" cy="3697287"/>
          </a:xfrm>
        </p:grpSpPr>
        <p:sp>
          <p:nvSpPr>
            <p:cNvPr id="17420" name="Text Box 14">
              <a:extLst>
                <a:ext uri="{FF2B5EF4-FFF2-40B4-BE49-F238E27FC236}">
                  <a16:creationId xmlns:a16="http://schemas.microsoft.com/office/drawing/2014/main" id="{9D5D5384-9DBC-43FA-B87B-DAFC3C484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400" y="3505200"/>
              <a:ext cx="339855" cy="36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Y</a:t>
              </a:r>
            </a:p>
          </p:txBody>
        </p:sp>
        <p:grpSp>
          <p:nvGrpSpPr>
            <p:cNvPr id="17421" name="Group 24">
              <a:extLst>
                <a:ext uri="{FF2B5EF4-FFF2-40B4-BE49-F238E27FC236}">
                  <a16:creationId xmlns:a16="http://schemas.microsoft.com/office/drawing/2014/main" id="{96D78A1C-DA50-442B-935B-65FDA86FA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609600"/>
              <a:ext cx="4116459" cy="3697287"/>
              <a:chOff x="4839325" y="1179513"/>
              <a:chExt cx="4116459" cy="3697287"/>
            </a:xfrm>
          </p:grpSpPr>
          <p:sp>
            <p:nvSpPr>
              <p:cNvPr id="17422" name="Line 11">
                <a:extLst>
                  <a:ext uri="{FF2B5EF4-FFF2-40B4-BE49-F238E27FC236}">
                    <a16:creationId xmlns:a16="http://schemas.microsoft.com/office/drawing/2014/main" id="{10A475B3-964D-4E82-AF9E-241B96341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00" y="1600200"/>
                <a:ext cx="0" cy="3276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23" name="Line 12">
                <a:extLst>
                  <a:ext uri="{FF2B5EF4-FFF2-40B4-BE49-F238E27FC236}">
                    <a16:creationId xmlns:a16="http://schemas.microsoft.com/office/drawing/2014/main" id="{AF5B6F16-D252-4028-8D5B-DEB3C76E6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4191000"/>
                <a:ext cx="3429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24" name="Text Box 13">
                <a:extLst>
                  <a:ext uri="{FF2B5EF4-FFF2-40B4-BE49-F238E27FC236}">
                    <a16:creationId xmlns:a16="http://schemas.microsoft.com/office/drawing/2014/main" id="{F8F15134-9B59-473C-AEB2-DAE44A663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3325" y="1179513"/>
                <a:ext cx="635942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C, S</a:t>
                </a:r>
              </a:p>
            </p:txBody>
          </p:sp>
          <p:sp>
            <p:nvSpPr>
              <p:cNvPr id="17425" name="Line 15">
                <a:extLst>
                  <a:ext uri="{FF2B5EF4-FFF2-40B4-BE49-F238E27FC236}">
                    <a16:creationId xmlns:a16="http://schemas.microsoft.com/office/drawing/2014/main" id="{120CC016-111F-4296-8E17-D0FAA0FB1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4000" y="2286000"/>
                <a:ext cx="2514600" cy="14478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26" name="Text Box 16">
                <a:extLst>
                  <a:ext uri="{FF2B5EF4-FFF2-40B4-BE49-F238E27FC236}">
                    <a16:creationId xmlns:a16="http://schemas.microsoft.com/office/drawing/2014/main" id="{EF603220-F633-4A4F-8445-AE6F6902E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51849">
                <a:off x="6766883" y="1827491"/>
                <a:ext cx="19030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C = Co + MPC.Y</a:t>
                </a:r>
              </a:p>
            </p:txBody>
          </p:sp>
          <p:sp>
            <p:nvSpPr>
              <p:cNvPr id="17427" name="Text Box 17">
                <a:extLst>
                  <a:ext uri="{FF2B5EF4-FFF2-40B4-BE49-F238E27FC236}">
                    <a16:creationId xmlns:a16="http://schemas.microsoft.com/office/drawing/2014/main" id="{5052EBAE-7A51-446E-B2B1-7C8868AE7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7338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Co</a:t>
                </a:r>
                <a:r>
                  <a:rPr lang="en-US" altLang="id-ID" sz="2391"/>
                  <a:t> }</a:t>
                </a:r>
              </a:p>
            </p:txBody>
          </p:sp>
          <p:sp>
            <p:nvSpPr>
              <p:cNvPr id="17428" name="Line 19">
                <a:extLst>
                  <a:ext uri="{FF2B5EF4-FFF2-40B4-BE49-F238E27FC236}">
                    <a16:creationId xmlns:a16="http://schemas.microsoft.com/office/drawing/2014/main" id="{1909A3E6-20EB-430E-9BAF-4BEBF42E3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4000" y="3657600"/>
                <a:ext cx="2743200" cy="91440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29" name="Text Box 20">
                <a:extLst>
                  <a:ext uri="{FF2B5EF4-FFF2-40B4-BE49-F238E27FC236}">
                    <a16:creationId xmlns:a16="http://schemas.microsoft.com/office/drawing/2014/main" id="{0E8E7769-1369-4E26-A233-6C884066C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9325" y="4114800"/>
                <a:ext cx="7232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-Co </a:t>
                </a:r>
                <a:r>
                  <a:rPr lang="en-US" altLang="id-ID" sz="2391"/>
                  <a:t>}</a:t>
                </a:r>
              </a:p>
            </p:txBody>
          </p:sp>
          <p:sp>
            <p:nvSpPr>
              <p:cNvPr id="17430" name="Text Box 21">
                <a:extLst>
                  <a:ext uri="{FF2B5EF4-FFF2-40B4-BE49-F238E27FC236}">
                    <a16:creationId xmlns:a16="http://schemas.microsoft.com/office/drawing/2014/main" id="{19D76784-137B-449B-812A-3CE2526CA8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394608">
                <a:off x="6686542" y="3267975"/>
                <a:ext cx="2269242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S = -a + (1 – MPC.Y</a:t>
                </a:r>
              </a:p>
            </p:txBody>
          </p:sp>
          <p:sp>
            <p:nvSpPr>
              <p:cNvPr id="17431" name="Line 23">
                <a:extLst>
                  <a:ext uri="{FF2B5EF4-FFF2-40B4-BE49-F238E27FC236}">
                    <a16:creationId xmlns:a16="http://schemas.microsoft.com/office/drawing/2014/main" id="{12837AF6-D509-4DC5-8E66-B3B8A933A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3200" y="30480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32" name="Line 24">
                <a:extLst>
                  <a:ext uri="{FF2B5EF4-FFF2-40B4-BE49-F238E27FC236}">
                    <a16:creationId xmlns:a16="http://schemas.microsoft.com/office/drawing/2014/main" id="{FFA8B9DB-CBE6-45FB-9770-BA6915C9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0400" y="27432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7433" name="Text Box 25">
                <a:extLst>
                  <a:ext uri="{FF2B5EF4-FFF2-40B4-BE49-F238E27FC236}">
                    <a16:creationId xmlns:a16="http://schemas.microsoft.com/office/drawing/2014/main" id="{8C7EE09F-AEE0-46F9-9546-35AAB99FC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62068">
                <a:off x="7236296" y="2435758"/>
                <a:ext cx="1632014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MPC = ∆C/∆Y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170A62-04BE-43E5-95B6-4762D71EB2D0}"/>
              </a:ext>
            </a:extLst>
          </p:cNvPr>
          <p:cNvGrpSpPr/>
          <p:nvPr/>
        </p:nvGrpSpPr>
        <p:grpSpPr>
          <a:xfrm>
            <a:off x="823251" y="1511216"/>
            <a:ext cx="2344483" cy="919734"/>
            <a:chOff x="611576" y="1290602"/>
            <a:chExt cx="2344483" cy="919734"/>
          </a:xfrm>
        </p:grpSpPr>
        <p:sp>
          <p:nvSpPr>
            <p:cNvPr id="38921" name="Text Box 9">
              <a:extLst>
                <a:ext uri="{FF2B5EF4-FFF2-40B4-BE49-F238E27FC236}">
                  <a16:creationId xmlns:a16="http://schemas.microsoft.com/office/drawing/2014/main" id="{9659BC7C-687E-4FCC-AC8C-F76237CE1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68" y="1811768"/>
              <a:ext cx="2255391" cy="39856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9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C = Co + </a:t>
              </a:r>
              <a:r>
                <a:rPr lang="en-US" sz="1993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MPC.Y</a:t>
              </a:r>
              <a:r>
                <a:rPr lang="en-US" sz="139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</a:t>
              </a:r>
              <a:endParaRPr lang="en-US" sz="13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D14821AF-CD0D-4B2E-8A20-9DDFE1FF5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76" y="1290602"/>
              <a:ext cx="1258807" cy="39754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9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C = f (Y</a:t>
              </a:r>
              <a:r>
                <a:rPr lang="en-US" sz="139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</a:t>
              </a:r>
              <a:r>
                <a:rPr lang="en-US" sz="199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)</a:t>
              </a:r>
            </a:p>
          </p:txBody>
        </p:sp>
      </p:grpSp>
      <p:sp>
        <p:nvSpPr>
          <p:cNvPr id="17419" name="Text Box 28">
            <a:extLst>
              <a:ext uri="{FF2B5EF4-FFF2-40B4-BE49-F238E27FC236}">
                <a16:creationId xmlns:a16="http://schemas.microsoft.com/office/drawing/2014/main" id="{0172099A-2810-4654-B019-FD596BA4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1" y="5769751"/>
            <a:ext cx="4178641" cy="58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1594" b="1"/>
              <a:t>MPC = Marginal Propensity to Consume</a:t>
            </a:r>
          </a:p>
          <a:p>
            <a:pPr algn="l"/>
            <a:r>
              <a:rPr lang="en-US" altLang="id-ID" sz="1594" b="1"/>
              <a:t>MPS = Marginal Propensity to Save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F6EED-CFD1-4E81-998E-CF0FDD6016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bahan kuliah ekonomi makro -ENDRI SENTOSA.2023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0F8A5871-2359-4C43-AAD5-534DB18A4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444" y="71174"/>
            <a:ext cx="8350956" cy="49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587"/>
              <a:t>KURVA KONSUMSI  DAN TABUNGAN</a:t>
            </a:r>
          </a:p>
        </p:txBody>
      </p:sp>
      <p:grpSp>
        <p:nvGrpSpPr>
          <p:cNvPr id="18437" name="Group 58">
            <a:extLst>
              <a:ext uri="{FF2B5EF4-FFF2-40B4-BE49-F238E27FC236}">
                <a16:creationId xmlns:a16="http://schemas.microsoft.com/office/drawing/2014/main" id="{21E6EC0A-0BDE-4CEA-A0AC-0BEFCED4E76E}"/>
              </a:ext>
            </a:extLst>
          </p:cNvPr>
          <p:cNvGrpSpPr>
            <a:grpSpLocks/>
          </p:cNvGrpSpPr>
          <p:nvPr/>
        </p:nvGrpSpPr>
        <p:grpSpPr bwMode="auto">
          <a:xfrm>
            <a:off x="1617486" y="1130300"/>
            <a:ext cx="6120871" cy="5054859"/>
            <a:chOff x="1357290" y="1071546"/>
            <a:chExt cx="6143386" cy="5072892"/>
          </a:xfrm>
          <a:solidFill>
            <a:schemeClr val="bg2">
              <a:lumMod val="90000"/>
            </a:schemeClr>
          </a:solidFill>
        </p:grpSpPr>
        <p:grpSp>
          <p:nvGrpSpPr>
            <p:cNvPr id="18438" name="Group 5">
              <a:extLst>
                <a:ext uri="{FF2B5EF4-FFF2-40B4-BE49-F238E27FC236}">
                  <a16:creationId xmlns:a16="http://schemas.microsoft.com/office/drawing/2014/main" id="{8877B114-F68E-4913-8114-02A8C928C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903" y="1345404"/>
              <a:ext cx="3237726" cy="2295193"/>
              <a:chOff x="2640" y="1056"/>
              <a:chExt cx="2496" cy="2112"/>
            </a:xfrm>
            <a:grpFill/>
          </p:grpSpPr>
          <p:sp>
            <p:nvSpPr>
              <p:cNvPr id="18464" name="Line 3">
                <a:extLst>
                  <a:ext uri="{FF2B5EF4-FFF2-40B4-BE49-F238E27FC236}">
                    <a16:creationId xmlns:a16="http://schemas.microsoft.com/office/drawing/2014/main" id="{00FD3837-B975-4570-8BA7-24D8C3328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8465" name="Line 4">
                <a:extLst>
                  <a:ext uri="{FF2B5EF4-FFF2-40B4-BE49-F238E27FC236}">
                    <a16:creationId xmlns:a16="http://schemas.microsoft.com/office/drawing/2014/main" id="{811781C2-EA77-4179-9DE0-17B81E395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</p:grpSp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80BE8D85-051C-472B-A61E-EBCF55437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053" y="3588434"/>
              <a:ext cx="3237752" cy="412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Pendapatan disposibel</a:t>
              </a:r>
              <a:endParaRPr lang="id-ID" altLang="en-US" sz="1594"/>
            </a:p>
          </p:txBody>
        </p:sp>
        <p:sp>
          <p:nvSpPr>
            <p:cNvPr id="18440" name="Text Box 7">
              <a:extLst>
                <a:ext uri="{FF2B5EF4-FFF2-40B4-BE49-F238E27FC236}">
                  <a16:creationId xmlns:a16="http://schemas.microsoft.com/office/drawing/2014/main" id="{1360AE55-E32F-4F10-AF71-10BDAEDF6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568" y="1071546"/>
              <a:ext cx="1494335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"/>
                </a:spcBef>
              </a:pPr>
              <a:r>
                <a:rPr lang="id-ID" altLang="en-US" sz="1594" b="1" i="1">
                  <a:latin typeface="Tahoma" panose="020B0604030504040204" pitchFamily="34" charset="0"/>
                </a:rPr>
                <a:t>Konsumsi diinginkan</a:t>
              </a:r>
              <a:endParaRPr lang="id-ID" altLang="en-US" sz="1993"/>
            </a:p>
          </p:txBody>
        </p:sp>
        <p:grpSp>
          <p:nvGrpSpPr>
            <p:cNvPr id="18441" name="Group 25">
              <a:extLst>
                <a:ext uri="{FF2B5EF4-FFF2-40B4-BE49-F238E27FC236}">
                  <a16:creationId xmlns:a16="http://schemas.microsoft.com/office/drawing/2014/main" id="{AAAF6454-6D2C-4DB7-9B8F-B9C06B7FC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903" y="1072633"/>
              <a:ext cx="4634773" cy="1888752"/>
              <a:chOff x="2256" y="769"/>
              <a:chExt cx="3573" cy="1738"/>
            </a:xfrm>
            <a:grpFill/>
          </p:grpSpPr>
          <p:sp>
            <p:nvSpPr>
              <p:cNvPr id="18461" name="Text Box 10">
                <a:extLst>
                  <a:ext uri="{FF2B5EF4-FFF2-40B4-BE49-F238E27FC236}">
                    <a16:creationId xmlns:a16="http://schemas.microsoft.com/office/drawing/2014/main" id="{53FE2FE0-9F05-4E1D-AB79-9030C9C35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3" y="1425"/>
                <a:ext cx="1296" cy="3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d-ID" altLang="en-US" sz="1993" b="1" i="1">
                    <a:latin typeface="Tahoma" panose="020B0604030504040204" pitchFamily="34" charset="0"/>
                  </a:rPr>
                  <a:t>C</a:t>
                </a:r>
                <a:endParaRPr lang="id-ID" altLang="en-US" sz="1993"/>
              </a:p>
            </p:txBody>
          </p:sp>
          <p:sp>
            <p:nvSpPr>
              <p:cNvPr id="2" name="Line 11">
                <a:extLst>
                  <a:ext uri="{FF2B5EF4-FFF2-40B4-BE49-F238E27FC236}">
                    <a16:creationId xmlns:a16="http://schemas.microsoft.com/office/drawing/2014/main" id="{8CF05540-5370-495E-9C2F-E98B63795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1739"/>
                <a:ext cx="2258" cy="768"/>
              </a:xfrm>
              <a:prstGeom prst="line">
                <a:avLst/>
              </a:prstGeom>
              <a:grp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793">
                  <a:ln w="38100">
                    <a:solidFill>
                      <a:schemeClr val="tx1"/>
                    </a:solidFill>
                  </a:ln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3" name="Text Box 10">
                <a:extLst>
                  <a:ext uri="{FF2B5EF4-FFF2-40B4-BE49-F238E27FC236}">
                    <a16:creationId xmlns:a16="http://schemas.microsoft.com/office/drawing/2014/main" id="{32D546FD-4459-4AE1-AD22-AADF7CB0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769"/>
                <a:ext cx="708" cy="3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993" b="1" i="1">
                    <a:latin typeface="Tahoma" panose="020B0604030504040204" pitchFamily="34" charset="0"/>
                  </a:rPr>
                  <a:t>Y=AE</a:t>
                </a:r>
                <a:endParaRPr lang="id-ID" altLang="en-US" sz="1993"/>
              </a:p>
            </p:txBody>
          </p:sp>
        </p:grpSp>
        <p:grpSp>
          <p:nvGrpSpPr>
            <p:cNvPr id="18442" name="Group 21">
              <a:extLst>
                <a:ext uri="{FF2B5EF4-FFF2-40B4-BE49-F238E27FC236}">
                  <a16:creationId xmlns:a16="http://schemas.microsoft.com/office/drawing/2014/main" id="{1C239541-1AC6-48AB-B3A6-3928B7DBA0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002" y="2432148"/>
              <a:ext cx="684904" cy="156490"/>
              <a:chOff x="3264" y="2016"/>
              <a:chExt cx="432" cy="144"/>
            </a:xfrm>
            <a:grpFill/>
          </p:grpSpPr>
          <p:sp>
            <p:nvSpPr>
              <p:cNvPr id="18459" name="Line 19">
                <a:extLst>
                  <a:ext uri="{FF2B5EF4-FFF2-40B4-BE49-F238E27FC236}">
                    <a16:creationId xmlns:a16="http://schemas.microsoft.com/office/drawing/2014/main" id="{4BD33699-BF8F-47B7-B041-4E16A0A29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2160"/>
                <a:ext cx="43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8460" name="Line 20">
                <a:extLst>
                  <a:ext uri="{FF2B5EF4-FFF2-40B4-BE49-F238E27FC236}">
                    <a16:creationId xmlns:a16="http://schemas.microsoft.com/office/drawing/2014/main" id="{B1A56C3F-3743-4E3A-B288-76F7911AE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016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</p:grpSp>
        <p:sp>
          <p:nvSpPr>
            <p:cNvPr id="18443" name="Text Box 22">
              <a:extLst>
                <a:ext uri="{FF2B5EF4-FFF2-40B4-BE49-F238E27FC236}">
                  <a16:creationId xmlns:a16="http://schemas.microsoft.com/office/drawing/2014/main" id="{A36BCD34-21AE-476F-875C-25E9582C6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273" y="2388673"/>
              <a:ext cx="1138487" cy="397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MPC</a:t>
              </a:r>
            </a:p>
          </p:txBody>
        </p:sp>
        <p:sp>
          <p:nvSpPr>
            <p:cNvPr id="18444" name="Text Box 23">
              <a:extLst>
                <a:ext uri="{FF2B5EF4-FFF2-40B4-BE49-F238E27FC236}">
                  <a16:creationId xmlns:a16="http://schemas.microsoft.com/office/drawing/2014/main" id="{55B01ECF-FF15-43D0-8CBB-656937CE6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64" y="3369415"/>
              <a:ext cx="500066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196"/>
                <a:t>45</a:t>
              </a:r>
              <a:r>
                <a:rPr lang="id-ID" altLang="en-US" sz="1196" baseline="30000"/>
                <a:t>0</a:t>
              </a:r>
              <a:endParaRPr lang="id-ID" altLang="en-US" sz="1993" baseline="30000"/>
            </a:p>
          </p:txBody>
        </p:sp>
        <p:sp>
          <p:nvSpPr>
            <p:cNvPr id="18445" name="Text Box 23">
              <a:extLst>
                <a:ext uri="{FF2B5EF4-FFF2-40B4-BE49-F238E27FC236}">
                  <a16:creationId xmlns:a16="http://schemas.microsoft.com/office/drawing/2014/main" id="{9A9C81D1-2076-483B-B97D-F9FB098B1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4649" y="3650388"/>
              <a:ext cx="311320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0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374E1A-D7D3-44B1-91AF-2A81190C9CC0}"/>
                </a:ext>
              </a:extLst>
            </p:cNvPr>
            <p:cNvCxnSpPr>
              <a:stCxn id="18465" idx="0"/>
            </p:cNvCxnSpPr>
            <p:nvPr/>
          </p:nvCxnSpPr>
          <p:spPr>
            <a:xfrm rot="5400000" flipH="1" flipV="1">
              <a:off x="2826586" y="1467451"/>
              <a:ext cx="2212644" cy="213510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09FE26-F138-4167-9B3D-97DEEA98B862}"/>
                </a:ext>
              </a:extLst>
            </p:cNvPr>
            <p:cNvCxnSpPr/>
            <p:nvPr/>
          </p:nvCxnSpPr>
          <p:spPr>
            <a:xfrm rot="5400000">
              <a:off x="1965378" y="5250809"/>
              <a:ext cx="1785670" cy="158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117D1-9496-4672-AC3F-5DD090970D12}"/>
                </a:ext>
              </a:extLst>
            </p:cNvPr>
            <p:cNvCxnSpPr/>
            <p:nvPr/>
          </p:nvCxnSpPr>
          <p:spPr>
            <a:xfrm>
              <a:off x="2857420" y="5357156"/>
              <a:ext cx="378604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9" name="Text Box 6">
              <a:extLst>
                <a:ext uri="{FF2B5EF4-FFF2-40B4-BE49-F238E27FC236}">
                  <a16:creationId xmlns:a16="http://schemas.microsoft.com/office/drawing/2014/main" id="{7FB0A11B-C8E4-4AA8-BB9C-888D1589F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496" y="5500702"/>
              <a:ext cx="3237752" cy="412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Pendapatan disposibel</a:t>
              </a:r>
              <a:endParaRPr lang="id-ID" altLang="en-US" sz="1594"/>
            </a:p>
          </p:txBody>
        </p:sp>
        <p:sp>
          <p:nvSpPr>
            <p:cNvPr id="18450" name="Text Box 7">
              <a:extLst>
                <a:ext uri="{FF2B5EF4-FFF2-40B4-BE49-F238E27FC236}">
                  <a16:creationId xmlns:a16="http://schemas.microsoft.com/office/drawing/2014/main" id="{086F6D73-0536-4D8F-B200-9B523F82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0" y="4286256"/>
              <a:ext cx="1494335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0388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"/>
                </a:spcBef>
              </a:pPr>
              <a:r>
                <a:rPr lang="id-ID" altLang="en-US" sz="1594" b="1" i="1">
                  <a:latin typeface="Tahoma" panose="020B0604030504040204" pitchFamily="34" charset="0"/>
                </a:rPr>
                <a:t>Saving diinginkan</a:t>
              </a:r>
              <a:endParaRPr lang="id-ID" altLang="en-US" sz="1993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2B6E30-687B-4959-8143-F594EE219C7C}"/>
                </a:ext>
              </a:extLst>
            </p:cNvPr>
            <p:cNvCxnSpPr/>
            <p:nvPr/>
          </p:nvCxnSpPr>
          <p:spPr>
            <a:xfrm rot="5400000">
              <a:off x="2394034" y="4036553"/>
              <a:ext cx="2642793" cy="1587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374A648-D1ED-4C28-A626-41A2E4FEB01E}"/>
                </a:ext>
              </a:extLst>
            </p:cNvPr>
            <p:cNvCxnSpPr/>
            <p:nvPr/>
          </p:nvCxnSpPr>
          <p:spPr>
            <a:xfrm flipV="1">
              <a:off x="2857420" y="4571461"/>
              <a:ext cx="2643084" cy="1142829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3" name="Group 21">
              <a:extLst>
                <a:ext uri="{FF2B5EF4-FFF2-40B4-BE49-F238E27FC236}">
                  <a16:creationId xmlns:a16="http://schemas.microsoft.com/office/drawing/2014/main" id="{723E16CD-1236-4462-B9B4-32FAA8A4E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671" y="4801312"/>
              <a:ext cx="528957" cy="242277"/>
              <a:chOff x="3264" y="2016"/>
              <a:chExt cx="432" cy="144"/>
            </a:xfrm>
            <a:grpFill/>
          </p:grpSpPr>
          <p:sp>
            <p:nvSpPr>
              <p:cNvPr id="18457" name="Line 19">
                <a:extLst>
                  <a:ext uri="{FF2B5EF4-FFF2-40B4-BE49-F238E27FC236}">
                    <a16:creationId xmlns:a16="http://schemas.microsoft.com/office/drawing/2014/main" id="{AFEFF71B-2E2B-4081-827D-90C2DA099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2160"/>
                <a:ext cx="43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8458" name="Line 20">
                <a:extLst>
                  <a:ext uri="{FF2B5EF4-FFF2-40B4-BE49-F238E27FC236}">
                    <a16:creationId xmlns:a16="http://schemas.microsoft.com/office/drawing/2014/main" id="{FCB83518-2805-4C48-A96F-5F4F8B1EC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016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793"/>
              </a:p>
            </p:txBody>
          </p:sp>
        </p:grpSp>
        <p:sp>
          <p:nvSpPr>
            <p:cNvPr id="18454" name="Text Box 22">
              <a:extLst>
                <a:ext uri="{FF2B5EF4-FFF2-40B4-BE49-F238E27FC236}">
                  <a16:creationId xmlns:a16="http://schemas.microsoft.com/office/drawing/2014/main" id="{E9FBCBD4-56F9-4446-8199-6E1CEFB0A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190" y="4786322"/>
              <a:ext cx="2143140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1-MPC</a:t>
              </a:r>
              <a:r>
                <a:rPr lang="en-US" altLang="en-US" sz="1993"/>
                <a:t> = MPS</a:t>
              </a:r>
              <a:endParaRPr lang="id-ID" altLang="en-US" sz="1993"/>
            </a:p>
          </p:txBody>
        </p:sp>
        <p:sp>
          <p:nvSpPr>
            <p:cNvPr id="18455" name="Text Box 10">
              <a:extLst>
                <a:ext uri="{FF2B5EF4-FFF2-40B4-BE49-F238E27FC236}">
                  <a16:creationId xmlns:a16="http://schemas.microsoft.com/office/drawing/2014/main" id="{792171EA-D481-4A18-A930-4ECDF115A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694" y="4286256"/>
              <a:ext cx="168112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 b="1" i="1">
                  <a:latin typeface="Tahoma" panose="020B0604030504040204" pitchFamily="34" charset="0"/>
                </a:rPr>
                <a:t>S</a:t>
              </a:r>
              <a:endParaRPr lang="id-ID" altLang="en-US" sz="1993"/>
            </a:p>
          </p:txBody>
        </p:sp>
        <p:sp>
          <p:nvSpPr>
            <p:cNvPr id="18456" name="Text Box 23">
              <a:extLst>
                <a:ext uri="{FF2B5EF4-FFF2-40B4-BE49-F238E27FC236}">
                  <a16:creationId xmlns:a16="http://schemas.microsoft.com/office/drawing/2014/main" id="{BA4DF5A5-943B-43EC-B73C-EC5EF06E7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298" y="5155365"/>
              <a:ext cx="311320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d-ID" altLang="en-US" sz="1993"/>
                <a:t>0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A6BA-4E35-45EB-BBD7-7D4046578D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>
            <a:extLst>
              <a:ext uri="{FF2B5EF4-FFF2-40B4-BE49-F238E27FC236}">
                <a16:creationId xmlns:a16="http://schemas.microsoft.com/office/drawing/2014/main" id="{E4FF74A1-EBE8-49EF-BF69-D493B774C522}"/>
              </a:ext>
            </a:extLst>
          </p:cNvPr>
          <p:cNvGrpSpPr>
            <a:grpSpLocks/>
          </p:cNvGrpSpPr>
          <p:nvPr/>
        </p:nvGrpSpPr>
        <p:grpSpPr bwMode="auto">
          <a:xfrm>
            <a:off x="535658" y="1670191"/>
            <a:ext cx="6984436" cy="2808958"/>
            <a:chOff x="533400" y="1676400"/>
            <a:chExt cx="7010400" cy="2819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53EA3B-C76F-4F0F-9DFD-DC2EA8CAF337}"/>
                </a:ext>
              </a:extLst>
            </p:cNvPr>
            <p:cNvSpPr/>
            <p:nvPr/>
          </p:nvSpPr>
          <p:spPr>
            <a:xfrm>
              <a:off x="533400" y="1676400"/>
              <a:ext cx="7010400" cy="2819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793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BD5FD1-A3AF-4809-B548-6FCEA628C04A}"/>
                </a:ext>
              </a:extLst>
            </p:cNvPr>
            <p:cNvCxnSpPr/>
            <p:nvPr/>
          </p:nvCxnSpPr>
          <p:spPr>
            <a:xfrm>
              <a:off x="533400" y="2286000"/>
              <a:ext cx="701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8F97D9-9BC5-4B53-919A-F875F2DA2AD8}"/>
                </a:ext>
              </a:extLst>
            </p:cNvPr>
            <p:cNvCxnSpPr/>
            <p:nvPr/>
          </p:nvCxnSpPr>
          <p:spPr>
            <a:xfrm rot="5400000">
              <a:off x="420688" y="3086100"/>
              <a:ext cx="2817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06386F-473C-4A93-80C1-FAF2F75B036D}"/>
                </a:ext>
              </a:extLst>
            </p:cNvPr>
            <p:cNvCxnSpPr/>
            <p:nvPr/>
          </p:nvCxnSpPr>
          <p:spPr>
            <a:xfrm rot="5400000">
              <a:off x="1791494" y="3085306"/>
              <a:ext cx="2819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FD5934-CBA1-4B95-A3EB-60F58DB9B270}"/>
                </a:ext>
              </a:extLst>
            </p:cNvPr>
            <p:cNvCxnSpPr/>
            <p:nvPr/>
          </p:nvCxnSpPr>
          <p:spPr>
            <a:xfrm rot="5400000">
              <a:off x="2934494" y="3085306"/>
              <a:ext cx="2819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EA07A6-4D0D-4798-A181-44A8DE2270A1}"/>
                </a:ext>
              </a:extLst>
            </p:cNvPr>
            <p:cNvCxnSpPr/>
            <p:nvPr/>
          </p:nvCxnSpPr>
          <p:spPr>
            <a:xfrm rot="5400000">
              <a:off x="3620294" y="3085306"/>
              <a:ext cx="2819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EEF16C-E52F-4B41-9FA5-79C56523E658}"/>
                </a:ext>
              </a:extLst>
            </p:cNvPr>
            <p:cNvCxnSpPr/>
            <p:nvPr/>
          </p:nvCxnSpPr>
          <p:spPr>
            <a:xfrm rot="5400000">
              <a:off x="4229894" y="3085306"/>
              <a:ext cx="2819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6BB048-0EA2-4FDF-BF9E-B87946CE2955}"/>
                </a:ext>
              </a:extLst>
            </p:cNvPr>
            <p:cNvCxnSpPr/>
            <p:nvPr/>
          </p:nvCxnSpPr>
          <p:spPr>
            <a:xfrm rot="5400000">
              <a:off x="4991894" y="3085306"/>
              <a:ext cx="2819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E568C3-FDB1-45B5-A4A5-1D0196A15998}"/>
                </a:ext>
              </a:extLst>
            </p:cNvPr>
            <p:cNvCxnSpPr/>
            <p:nvPr/>
          </p:nvCxnSpPr>
          <p:spPr>
            <a:xfrm>
              <a:off x="533400" y="2590800"/>
              <a:ext cx="701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A7B6FE-E6C9-4476-A0EE-86ADB40D2951}"/>
                </a:ext>
              </a:extLst>
            </p:cNvPr>
            <p:cNvCxnSpPr/>
            <p:nvPr/>
          </p:nvCxnSpPr>
          <p:spPr>
            <a:xfrm>
              <a:off x="533400" y="3429000"/>
              <a:ext cx="701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1168DD-25B6-4B54-B274-486DDA836C25}"/>
                </a:ext>
              </a:extLst>
            </p:cNvPr>
            <p:cNvCxnSpPr/>
            <p:nvPr/>
          </p:nvCxnSpPr>
          <p:spPr>
            <a:xfrm>
              <a:off x="533400" y="3810000"/>
              <a:ext cx="701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17123C-7B1F-44AC-AB45-33E03FAEB794}"/>
                </a:ext>
              </a:extLst>
            </p:cNvPr>
            <p:cNvCxnSpPr/>
            <p:nvPr/>
          </p:nvCxnSpPr>
          <p:spPr>
            <a:xfrm>
              <a:off x="533400" y="4191000"/>
              <a:ext cx="701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4" name="Text Box 4">
            <a:extLst>
              <a:ext uri="{FF2B5EF4-FFF2-40B4-BE49-F238E27FC236}">
                <a16:creationId xmlns:a16="http://schemas.microsoft.com/office/drawing/2014/main" id="{1CFE4964-EEFB-41D0-BD76-F9318C3A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87" y="986931"/>
            <a:ext cx="8578709" cy="493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631" indent="-341631">
              <a:defRPr/>
            </a:pPr>
            <a:r>
              <a:rPr lang="en-US" sz="17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Hubungan</a:t>
            </a:r>
            <a:r>
              <a:rPr lang="en-US" sz="17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Antara</a:t>
            </a:r>
            <a:r>
              <a:rPr lang="en-US" sz="17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APC, APS, MPC </a:t>
            </a:r>
            <a:r>
              <a:rPr lang="en-US" sz="17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17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MPS.</a:t>
            </a:r>
          </a:p>
          <a:p>
            <a:pPr marL="341631" indent="-341631">
              <a:defRPr/>
            </a:pPr>
            <a:endParaRPr lang="en-US" sz="1395" dirty="0">
              <a:latin typeface="Arial" charset="0"/>
              <a:cs typeface="Arial" charset="0"/>
            </a:endParaRPr>
          </a:p>
          <a:p>
            <a:pPr marL="341631" indent="-341631">
              <a:defRPr/>
            </a:pPr>
            <a:endParaRPr lang="en-US" sz="1395" dirty="0">
              <a:latin typeface="Arial" charset="0"/>
              <a:cs typeface="Arial" charset="0"/>
            </a:endParaRPr>
          </a:p>
          <a:p>
            <a:pPr marL="341631" indent="-341631">
              <a:defRPr/>
            </a:pPr>
            <a:r>
              <a:rPr lang="en-US" sz="1395" dirty="0">
                <a:solidFill>
                  <a:srgbClr val="00B050"/>
                </a:solidFill>
                <a:latin typeface="Arial" charset="0"/>
                <a:cs typeface="Arial" charset="0"/>
              </a:rPr>
              <a:t>	</a:t>
            </a:r>
            <a:r>
              <a:rPr lang="en-US" sz="1395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Pendapatan</a:t>
            </a:r>
            <a:r>
              <a:rPr lang="en-US" sz="13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1395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Konsumsi</a:t>
            </a:r>
            <a:r>
              <a:rPr lang="en-US" sz="13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     Tabungan       APC	     APS	MPC	MPS</a:t>
            </a:r>
          </a:p>
          <a:p>
            <a:pPr marL="341631" indent="-341631">
              <a:defRPr/>
            </a:pPr>
            <a:r>
              <a:rPr lang="en-US" sz="13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</a:t>
            </a:r>
            <a:r>
              <a:rPr lang="en-US" sz="1395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Disposibel</a:t>
            </a:r>
            <a:endParaRPr lang="en-US" sz="1395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1631" indent="-341631">
              <a:defRPr/>
            </a:pPr>
            <a:endParaRPr lang="en-US" sz="1395" dirty="0">
              <a:latin typeface="Arial" charset="0"/>
              <a:cs typeface="Arial" charset="0"/>
            </a:endParaRPr>
          </a:p>
          <a:p>
            <a:pPr marL="341631" indent="-341631">
              <a:spcAft>
                <a:spcPts val="1196"/>
              </a:spcAft>
              <a:defRPr/>
            </a:pPr>
            <a:r>
              <a:rPr lang="en-US" sz="1395" dirty="0">
                <a:latin typeface="Arial" charset="0"/>
                <a:cs typeface="Arial" charset="0"/>
              </a:rPr>
              <a:t>	</a:t>
            </a: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          0	  200	           -200	              -	         -	    -	    -</a:t>
            </a:r>
          </a:p>
          <a:p>
            <a:pPr marL="797140" lvl="1" indent="-341631">
              <a:spcAft>
                <a:spcPts val="1196"/>
              </a:spcAft>
              <a:defRPr/>
            </a:pP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1.000	                  1.000	                0	            1,00        0	0,8	0,2</a:t>
            </a:r>
          </a:p>
          <a:p>
            <a:pPr marL="797140" lvl="1" indent="-341631">
              <a:spcAft>
                <a:spcPts val="1196"/>
              </a:spcAft>
              <a:defRPr/>
            </a:pP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2.000	                  1.800	            200	            0,90     0,10	0,8	0,2</a:t>
            </a:r>
          </a:p>
          <a:p>
            <a:pPr marL="797140" lvl="1" indent="-341631">
              <a:spcAft>
                <a:spcPts val="1196"/>
              </a:spcAft>
              <a:defRPr/>
            </a:pP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3.000	                  2.600	            400	            0,87     0,13	0,8	0,2</a:t>
            </a:r>
          </a:p>
          <a:p>
            <a:pPr marL="797140" lvl="1" indent="-341631">
              <a:spcAft>
                <a:spcPts val="1196"/>
              </a:spcAft>
              <a:defRPr/>
            </a:pP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4.000	                  3.400	            600	            0,85    0,15	0,8	0,2</a:t>
            </a:r>
          </a:p>
          <a:p>
            <a:pPr marL="797140" lvl="1" indent="-341631">
              <a:spcAft>
                <a:spcPts val="1196"/>
              </a:spcAft>
              <a:defRPr/>
            </a:pPr>
            <a:r>
              <a:rPr lang="en-US" sz="1395" b="1" dirty="0">
                <a:solidFill>
                  <a:schemeClr val="bg1"/>
                </a:solidFill>
                <a:latin typeface="Arial" charset="0"/>
                <a:cs typeface="Arial" charset="0"/>
              </a:rPr>
              <a:t>5.000	                  4.200	            800	            0,84    0.16	0,8	0,2</a:t>
            </a:r>
          </a:p>
          <a:p>
            <a:pPr marL="341631" indent="-341631">
              <a:defRPr/>
            </a:pPr>
            <a:r>
              <a:rPr lang="en-US" sz="13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Model Break Even Income/Break Even Point  	              Y=C</a:t>
            </a:r>
          </a:p>
          <a:p>
            <a:pPr marL="341631" indent="-341631">
              <a:defRPr/>
            </a:pPr>
            <a:endParaRPr lang="en-US" sz="1395" b="1" dirty="0">
              <a:latin typeface="Arial" charset="0"/>
              <a:cs typeface="Arial" charset="0"/>
            </a:endParaRPr>
          </a:p>
          <a:p>
            <a:pPr marL="341631" indent="-341631">
              <a:defRPr/>
            </a:pPr>
            <a:r>
              <a:rPr lang="en-US" sz="1395" b="1" dirty="0">
                <a:latin typeface="Arial" charset="0"/>
                <a:cs typeface="Arial" charset="0"/>
              </a:rPr>
              <a:t>		Y = C 		Y = a + </a:t>
            </a:r>
            <a:r>
              <a:rPr lang="en-US" sz="1395" b="1" dirty="0" err="1">
                <a:latin typeface="Arial" charset="0"/>
                <a:cs typeface="Arial" charset="0"/>
              </a:rPr>
              <a:t>bY</a:t>
            </a:r>
            <a:r>
              <a:rPr lang="en-US" sz="1395" b="1" dirty="0">
                <a:latin typeface="Arial" charset="0"/>
                <a:cs typeface="Arial" charset="0"/>
              </a:rPr>
              <a:t> 		Y – </a:t>
            </a:r>
            <a:r>
              <a:rPr lang="en-US" sz="1395" b="1" dirty="0" err="1">
                <a:latin typeface="Arial" charset="0"/>
                <a:cs typeface="Arial" charset="0"/>
              </a:rPr>
              <a:t>bY</a:t>
            </a:r>
            <a:r>
              <a:rPr lang="en-US" sz="1395" b="1" dirty="0">
                <a:latin typeface="Arial" charset="0"/>
                <a:cs typeface="Arial" charset="0"/>
              </a:rPr>
              <a:t> = a 		(1-b)Y = a</a:t>
            </a:r>
          </a:p>
          <a:p>
            <a:pPr marL="341631" indent="-341631">
              <a:defRPr/>
            </a:pPr>
            <a:r>
              <a:rPr lang="en-US" sz="1395" b="1" dirty="0">
                <a:latin typeface="Arial" charset="0"/>
                <a:cs typeface="Arial" charset="0"/>
              </a:rPr>
              <a:t>		                a</a:t>
            </a:r>
          </a:p>
          <a:p>
            <a:pPr marL="341631" indent="-341631">
              <a:defRPr/>
            </a:pPr>
            <a:r>
              <a:rPr lang="en-US" sz="1395" b="1" dirty="0">
                <a:latin typeface="Arial" charset="0"/>
                <a:cs typeface="Arial" charset="0"/>
              </a:rPr>
              <a:t>		Y = </a:t>
            </a:r>
          </a:p>
          <a:p>
            <a:pPr marL="341631" indent="-341631">
              <a:defRPr/>
            </a:pPr>
            <a:r>
              <a:rPr lang="en-US" sz="1395" b="1" dirty="0">
                <a:latin typeface="Arial" charset="0"/>
                <a:cs typeface="Arial" charset="0"/>
              </a:rPr>
              <a:t>		            1 - b</a:t>
            </a: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CB132112-FC7E-4D86-BD47-F85D1EC58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424" y="5541998"/>
            <a:ext cx="7591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BB28C582-5273-4569-B65C-4A67A1417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9902" y="4706902"/>
            <a:ext cx="455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A0C463-F521-49BD-9002-901F7A669793}"/>
              </a:ext>
            </a:extLst>
          </p:cNvPr>
          <p:cNvCxnSpPr/>
          <p:nvPr/>
        </p:nvCxnSpPr>
        <p:spPr>
          <a:xfrm>
            <a:off x="535658" y="3036711"/>
            <a:ext cx="6984436" cy="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D68437-817D-438F-BB27-89FD63783E93}"/>
              </a:ext>
            </a:extLst>
          </p:cNvPr>
          <p:cNvCxnSpPr/>
          <p:nvPr/>
        </p:nvCxnSpPr>
        <p:spPr>
          <a:xfrm>
            <a:off x="1826260" y="5086491"/>
            <a:ext cx="1062849" cy="1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B82DA1-621E-4318-A3E5-C0E7CACD85F9}"/>
              </a:ext>
            </a:extLst>
          </p:cNvPr>
          <p:cNvCxnSpPr/>
          <p:nvPr/>
        </p:nvCxnSpPr>
        <p:spPr>
          <a:xfrm>
            <a:off x="4027875" y="5086491"/>
            <a:ext cx="759178" cy="1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8B1FE03-8332-45AE-9BF7-0DA13342A567}"/>
              </a:ext>
            </a:extLst>
          </p:cNvPr>
          <p:cNvCxnSpPr/>
          <p:nvPr/>
        </p:nvCxnSpPr>
        <p:spPr>
          <a:xfrm>
            <a:off x="5773984" y="5086491"/>
            <a:ext cx="759178" cy="1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D03C3-5D4C-4C79-8B6B-4478268626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54D52771-CD3C-44D1-8EBB-8A9073DAF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0879" y="626322"/>
            <a:ext cx="7981246" cy="483976"/>
          </a:xfrm>
          <a:ln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3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PEREKONOMIAN DUA SEKTOR DENGAN INVESTASI</a:t>
            </a:r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5914B1EF-579F-4D6B-B03A-914E82E5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  <p:sp>
        <p:nvSpPr>
          <p:cNvPr id="18436" name="Text Box 7">
            <a:extLst>
              <a:ext uri="{FF2B5EF4-FFF2-40B4-BE49-F238E27FC236}">
                <a16:creationId xmlns:a16="http://schemas.microsoft.com/office/drawing/2014/main" id="{1D988E52-49F9-4692-B27A-A21624A0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11" y="3264465"/>
            <a:ext cx="2013403" cy="39856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/>
          <a:p>
            <a:pPr algn="l" eaLnBrk="1" hangingPunct="1">
              <a:defRPr/>
            </a:pPr>
            <a:r>
              <a:rPr lang="en-US" sz="1993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Rumah</a:t>
            </a:r>
            <a:r>
              <a:rPr lang="en-US" sz="199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93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Tangga</a:t>
            </a:r>
            <a:endParaRPr lang="en-US" sz="199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2B0F4312-9CA8-49CA-A661-B8936E02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587" y="2505286"/>
            <a:ext cx="1420295" cy="37484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>
                <a:solidFill>
                  <a:srgbClr val="FFFF00"/>
                </a:solidFill>
              </a:rPr>
              <a:t>Perusahaan</a:t>
            </a:r>
          </a:p>
        </p:txBody>
      </p:sp>
      <p:sp>
        <p:nvSpPr>
          <p:cNvPr id="20487" name="Oval 11">
            <a:extLst>
              <a:ext uri="{FF2B5EF4-FFF2-40B4-BE49-F238E27FC236}">
                <a16:creationId xmlns:a16="http://schemas.microsoft.com/office/drawing/2014/main" id="{41EA51CF-E554-45FE-8585-9DDDB98F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534" y="2277533"/>
            <a:ext cx="1137186" cy="11403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93" tIns="45546" rIns="91093" bIns="4554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793"/>
              <a:t>Pasar</a:t>
            </a:r>
          </a:p>
          <a:p>
            <a:pPr eaLnBrk="1" hangingPunct="1"/>
            <a:r>
              <a:rPr lang="en-US" altLang="id-ID" sz="1793"/>
              <a:t>Barang</a:t>
            </a:r>
          </a:p>
        </p:txBody>
      </p:sp>
      <p:sp>
        <p:nvSpPr>
          <p:cNvPr id="20488" name="Line 17">
            <a:extLst>
              <a:ext uri="{FF2B5EF4-FFF2-40B4-BE49-F238E27FC236}">
                <a16:creationId xmlns:a16="http://schemas.microsoft.com/office/drawing/2014/main" id="{F7450E2B-DE51-4D7A-9E4B-F04ED19941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7020" y="3568136"/>
            <a:ext cx="121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89" name="Line 18">
            <a:extLst>
              <a:ext uri="{FF2B5EF4-FFF2-40B4-BE49-F238E27FC236}">
                <a16:creationId xmlns:a16="http://schemas.microsoft.com/office/drawing/2014/main" id="{F73AA55B-4CFF-4781-8943-3B4251682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3382" y="2657122"/>
            <a:ext cx="25812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0" name="Line 25">
            <a:extLst>
              <a:ext uri="{FF2B5EF4-FFF2-40B4-BE49-F238E27FC236}">
                <a16:creationId xmlns:a16="http://schemas.microsoft.com/office/drawing/2014/main" id="{426F28F1-199E-4EBE-A5CE-CDA2AD606A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285" y="3417882"/>
            <a:ext cx="0" cy="150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1" name="Line 31">
            <a:extLst>
              <a:ext uri="{FF2B5EF4-FFF2-40B4-BE49-F238E27FC236}">
                <a16:creationId xmlns:a16="http://schemas.microsoft.com/office/drawing/2014/main" id="{1C807834-5710-44CF-965E-AD0E5B16C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382" y="2807377"/>
            <a:ext cx="258120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2" name="Line 32">
            <a:extLst>
              <a:ext uri="{FF2B5EF4-FFF2-40B4-BE49-F238E27FC236}">
                <a16:creationId xmlns:a16="http://schemas.microsoft.com/office/drawing/2014/main" id="{58EA69BE-81DE-4A33-A851-D4D52A80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020" y="3340382"/>
            <a:ext cx="83667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3" name="Line 36">
            <a:extLst>
              <a:ext uri="{FF2B5EF4-FFF2-40B4-BE49-F238E27FC236}">
                <a16:creationId xmlns:a16="http://schemas.microsoft.com/office/drawing/2014/main" id="{FA0BC84C-EFC6-4284-9C9F-AFFF6BFF5F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71929" y="2884876"/>
            <a:ext cx="45867" cy="12906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4" name="Line 39">
            <a:extLst>
              <a:ext uri="{FF2B5EF4-FFF2-40B4-BE49-F238E27FC236}">
                <a16:creationId xmlns:a16="http://schemas.microsoft.com/office/drawing/2014/main" id="{2B4C8949-5458-4AC7-AEF9-15BE10DFCB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78" y="4099560"/>
            <a:ext cx="5692251" cy="458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5" name="Line 40">
            <a:extLst>
              <a:ext uri="{FF2B5EF4-FFF2-40B4-BE49-F238E27FC236}">
                <a16:creationId xmlns:a16="http://schemas.microsoft.com/office/drawing/2014/main" id="{58BA9F13-95A9-4FFC-BF85-7ABF5D03A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78" y="3719971"/>
            <a:ext cx="0" cy="3795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20496" name="Line 59">
            <a:extLst>
              <a:ext uri="{FF2B5EF4-FFF2-40B4-BE49-F238E27FC236}">
                <a16:creationId xmlns:a16="http://schemas.microsoft.com/office/drawing/2014/main" id="{64A31E53-6E2D-4E76-9FE6-0EA0C927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247" y="5162409"/>
            <a:ext cx="379589" cy="4586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pic>
        <p:nvPicPr>
          <p:cNvPr id="20497" name="Picture 23">
            <a:extLst>
              <a:ext uri="{FF2B5EF4-FFF2-40B4-BE49-F238E27FC236}">
                <a16:creationId xmlns:a16="http://schemas.microsoft.com/office/drawing/2014/main" id="{06F295DF-0911-4119-89E6-51B8EBDAA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47" y="1822027"/>
            <a:ext cx="971115" cy="7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>
            <a:extLst>
              <a:ext uri="{FF2B5EF4-FFF2-40B4-BE49-F238E27FC236}">
                <a16:creationId xmlns:a16="http://schemas.microsoft.com/office/drawing/2014/main" id="{71635A85-A0B3-4159-AA3F-C5C131BD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23" y="1594274"/>
            <a:ext cx="1184633" cy="78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">
            <a:extLst>
              <a:ext uri="{FF2B5EF4-FFF2-40B4-BE49-F238E27FC236}">
                <a16:creationId xmlns:a16="http://schemas.microsoft.com/office/drawing/2014/main" id="{48044D40-2696-4956-AC6E-9CC0A402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4" y="2353452"/>
            <a:ext cx="673770" cy="8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E3F7D0-753E-4829-9A7E-B7E086318E24}"/>
              </a:ext>
            </a:extLst>
          </p:cNvPr>
          <p:cNvCxnSpPr/>
          <p:nvPr/>
        </p:nvCxnSpPr>
        <p:spPr>
          <a:xfrm>
            <a:off x="1598506" y="2808958"/>
            <a:ext cx="1518356" cy="1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381778-F8CA-43A6-A28D-3C64245D8BDA}"/>
              </a:ext>
            </a:extLst>
          </p:cNvPr>
          <p:cNvCxnSpPr/>
          <p:nvPr/>
        </p:nvCxnSpPr>
        <p:spPr>
          <a:xfrm rot="5400000">
            <a:off x="156070" y="4403232"/>
            <a:ext cx="1518356" cy="3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 Box 7">
            <a:extLst>
              <a:ext uri="{FF2B5EF4-FFF2-40B4-BE49-F238E27FC236}">
                <a16:creationId xmlns:a16="http://schemas.microsoft.com/office/drawing/2014/main" id="{FB03C096-B09B-462A-8392-01F84E94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836" y="5086491"/>
            <a:ext cx="1526264" cy="36851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>
                <a:solidFill>
                  <a:schemeClr val="bg1"/>
                </a:solidFill>
              </a:rPr>
              <a:t>Saving $ 200</a:t>
            </a:r>
          </a:p>
        </p:txBody>
      </p:sp>
      <p:sp>
        <p:nvSpPr>
          <p:cNvPr id="20503" name="Text Box 7">
            <a:extLst>
              <a:ext uri="{FF2B5EF4-FFF2-40B4-BE49-F238E27FC236}">
                <a16:creationId xmlns:a16="http://schemas.microsoft.com/office/drawing/2014/main" id="{D152FB14-4826-4392-B4D9-DA06B62B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972" y="5162409"/>
            <a:ext cx="1078665" cy="368518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>
                <a:solidFill>
                  <a:schemeClr val="bg1"/>
                </a:solidFill>
              </a:rPr>
              <a:t>investasi</a:t>
            </a:r>
          </a:p>
        </p:txBody>
      </p:sp>
      <p:sp>
        <p:nvSpPr>
          <p:cNvPr id="20504" name="Text Box 7">
            <a:extLst>
              <a:ext uri="{FF2B5EF4-FFF2-40B4-BE49-F238E27FC236}">
                <a16:creationId xmlns:a16="http://schemas.microsoft.com/office/drawing/2014/main" id="{F8AD4626-5EB7-4407-849E-D23FBD0B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45669"/>
            <a:ext cx="2279115" cy="36851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/>
              <a:t>Kebocoran/leakages</a:t>
            </a:r>
          </a:p>
        </p:txBody>
      </p:sp>
      <p:sp>
        <p:nvSpPr>
          <p:cNvPr id="37" name="Up Arrow 36">
            <a:extLst>
              <a:ext uri="{FF2B5EF4-FFF2-40B4-BE49-F238E27FC236}">
                <a16:creationId xmlns:a16="http://schemas.microsoft.com/office/drawing/2014/main" id="{DB6B5F9B-B089-4158-911D-4B822488C0BB}"/>
              </a:ext>
            </a:extLst>
          </p:cNvPr>
          <p:cNvSpPr/>
          <p:nvPr/>
        </p:nvSpPr>
        <p:spPr>
          <a:xfrm>
            <a:off x="1902178" y="5541998"/>
            <a:ext cx="531424" cy="227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793"/>
          </a:p>
        </p:txBody>
      </p:sp>
      <p:sp>
        <p:nvSpPr>
          <p:cNvPr id="20506" name="Text Box 7">
            <a:extLst>
              <a:ext uri="{FF2B5EF4-FFF2-40B4-BE49-F238E27FC236}">
                <a16:creationId xmlns:a16="http://schemas.microsoft.com/office/drawing/2014/main" id="{D4A5F93D-1E1B-4AF5-9919-6D684217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98" y="5162409"/>
            <a:ext cx="2037127" cy="368518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>
                <a:solidFill>
                  <a:schemeClr val="bg1"/>
                </a:solidFill>
              </a:rPr>
              <a:t>Bank/pasar modal</a:t>
            </a:r>
          </a:p>
        </p:txBody>
      </p:sp>
      <p:sp>
        <p:nvSpPr>
          <p:cNvPr id="39" name="Up Arrow 38">
            <a:extLst>
              <a:ext uri="{FF2B5EF4-FFF2-40B4-BE49-F238E27FC236}">
                <a16:creationId xmlns:a16="http://schemas.microsoft.com/office/drawing/2014/main" id="{75652496-6822-44E9-8844-A4DC9FCA9CAA}"/>
              </a:ext>
            </a:extLst>
          </p:cNvPr>
          <p:cNvSpPr/>
          <p:nvPr/>
        </p:nvSpPr>
        <p:spPr>
          <a:xfrm>
            <a:off x="8203354" y="3036711"/>
            <a:ext cx="531424" cy="1973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793"/>
          </a:p>
        </p:txBody>
      </p:sp>
      <p:sp>
        <p:nvSpPr>
          <p:cNvPr id="20508" name="Text Box 7">
            <a:extLst>
              <a:ext uri="{FF2B5EF4-FFF2-40B4-BE49-F238E27FC236}">
                <a16:creationId xmlns:a16="http://schemas.microsoft.com/office/drawing/2014/main" id="{20157476-73BE-4204-AB9D-E8D34137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340" y="5845669"/>
            <a:ext cx="1141930" cy="36851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id-ID" sz="1793"/>
              <a:t>injections</a:t>
            </a:r>
          </a:p>
        </p:txBody>
      </p:sp>
      <p:sp>
        <p:nvSpPr>
          <p:cNvPr id="41" name="Up Arrow 40">
            <a:extLst>
              <a:ext uri="{FF2B5EF4-FFF2-40B4-BE49-F238E27FC236}">
                <a16:creationId xmlns:a16="http://schemas.microsoft.com/office/drawing/2014/main" id="{DE191AE5-D4C7-4FF7-92D2-188B7308D388}"/>
              </a:ext>
            </a:extLst>
          </p:cNvPr>
          <p:cNvSpPr/>
          <p:nvPr/>
        </p:nvSpPr>
        <p:spPr>
          <a:xfrm>
            <a:off x="7520094" y="5541998"/>
            <a:ext cx="531424" cy="227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793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B6D78F-5C1B-4769-8DA6-E7ED4DBFE3E1}"/>
              </a:ext>
            </a:extLst>
          </p:cNvPr>
          <p:cNvCxnSpPr>
            <a:stCxn id="20502" idx="3"/>
          </p:cNvCxnSpPr>
          <p:nvPr/>
        </p:nvCxnSpPr>
        <p:spPr>
          <a:xfrm>
            <a:off x="2821100" y="5269959"/>
            <a:ext cx="1965954" cy="442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Line 37">
            <a:extLst>
              <a:ext uri="{FF2B5EF4-FFF2-40B4-BE49-F238E27FC236}">
                <a16:creationId xmlns:a16="http://schemas.microsoft.com/office/drawing/2014/main" id="{9A2C2D88-7667-4E02-8FE1-8A96066F4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0533" y="6073422"/>
            <a:ext cx="3871807" cy="458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7DB1483-BB61-47BE-AF01-109F0EDC3D2C}"/>
              </a:ext>
            </a:extLst>
          </p:cNvPr>
          <p:cNvCxnSpPr/>
          <p:nvPr/>
        </p:nvCxnSpPr>
        <p:spPr>
          <a:xfrm>
            <a:off x="6001738" y="5390162"/>
            <a:ext cx="607342" cy="15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Text Box 7">
            <a:extLst>
              <a:ext uri="{FF2B5EF4-FFF2-40B4-BE49-F238E27FC236}">
                <a16:creationId xmlns:a16="http://schemas.microsoft.com/office/drawing/2014/main" id="{5AE07608-668A-409C-836E-28A9A35D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24" y="2049780"/>
            <a:ext cx="1442438" cy="6437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793">
                <a:solidFill>
                  <a:schemeClr val="bg1"/>
                </a:solidFill>
              </a:rPr>
              <a:t>Konsumsi $800</a:t>
            </a:r>
          </a:p>
        </p:txBody>
      </p:sp>
      <p:sp>
        <p:nvSpPr>
          <p:cNvPr id="20514" name="Text Box 7">
            <a:extLst>
              <a:ext uri="{FF2B5EF4-FFF2-40B4-BE49-F238E27FC236}">
                <a16:creationId xmlns:a16="http://schemas.microsoft.com/office/drawing/2014/main" id="{E05D4F33-79B3-4708-9F1C-3B56FC3B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91" y="3871807"/>
            <a:ext cx="2196871" cy="36851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93" tIns="45546" rIns="91093" bIns="455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793">
                <a:solidFill>
                  <a:schemeClr val="bg1"/>
                </a:solidFill>
              </a:rPr>
              <a:t>Pendapatan = $100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1202" y="1585467"/>
            <a:ext cx="7536180" cy="35115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4965" marR="610870" indent="-342900" algn="just">
              <a:lnSpc>
                <a:spcPts val="2380"/>
              </a:lnSpc>
              <a:spcBef>
                <a:spcPts val="395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Perekonomian suatu </a:t>
            </a:r>
            <a:r>
              <a:rPr sz="2200" spc="-5" dirty="0">
                <a:latin typeface="Arial"/>
                <a:cs typeface="Arial"/>
              </a:rPr>
              <a:t>negara </a:t>
            </a:r>
            <a:r>
              <a:rPr sz="2200" dirty="0">
                <a:latin typeface="Arial"/>
                <a:cs typeface="Arial"/>
              </a:rPr>
              <a:t>digerakkan </a:t>
            </a:r>
            <a:r>
              <a:rPr sz="2200" spc="-5" dirty="0">
                <a:latin typeface="Arial"/>
                <a:cs typeface="Arial"/>
              </a:rPr>
              <a:t>oleh </a:t>
            </a:r>
            <a:r>
              <a:rPr sz="2200" dirty="0">
                <a:latin typeface="Arial"/>
                <a:cs typeface="Arial"/>
              </a:rPr>
              <a:t>pelaku-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pelaku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kegiatan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ekonomi.</a:t>
            </a:r>
            <a:endParaRPr sz="2200">
              <a:latin typeface="Arial"/>
              <a:cs typeface="Arial"/>
            </a:endParaRPr>
          </a:p>
          <a:p>
            <a:pPr marL="355600" marR="314325" indent="-342900" algn="just">
              <a:lnSpc>
                <a:spcPts val="2380"/>
              </a:lnSpc>
              <a:spcBef>
                <a:spcPts val="515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Pelaku kegiatan ekonomi secara umum dikelompokkan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kepada empat pelaku, yaitu </a:t>
            </a:r>
            <a:r>
              <a:rPr sz="2200" spc="-5" dirty="0">
                <a:latin typeface="Arial"/>
                <a:cs typeface="Arial"/>
              </a:rPr>
              <a:t>rumah </a:t>
            </a:r>
            <a:r>
              <a:rPr sz="2200" dirty="0">
                <a:latin typeface="Arial"/>
                <a:cs typeface="Arial"/>
              </a:rPr>
              <a:t>tangga, perusahaan </a:t>
            </a:r>
            <a:r>
              <a:rPr sz="2200" spc="-6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(swasta), pemerintah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ekspor-impor.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380"/>
              </a:lnSpc>
              <a:spcBef>
                <a:spcPts val="509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Untuk mempermudah dalam menganalisis pendapatan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nasional, maka pada tahap awal dilakukan analisis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pendapatan nasional dua sektor. Dalam pendekatan ini,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perekonomian diasumsikan hanya digerakkan </a:t>
            </a:r>
            <a:r>
              <a:rPr sz="2200" spc="-5" dirty="0">
                <a:latin typeface="Arial"/>
                <a:cs typeface="Arial"/>
              </a:rPr>
              <a:t>oleh </a:t>
            </a:r>
            <a:r>
              <a:rPr sz="2200" dirty="0">
                <a:latin typeface="Arial"/>
                <a:cs typeface="Arial"/>
              </a:rPr>
              <a:t>2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(dua)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orang pelaku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kegiatan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ekonomi,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yaitu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rumah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tangga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dan swasta.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AE9A3-68F1-47EC-B90D-3905934AA75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>
            <a:extLst>
              <a:ext uri="{FF2B5EF4-FFF2-40B4-BE49-F238E27FC236}">
                <a16:creationId xmlns:a16="http://schemas.microsoft.com/office/drawing/2014/main" id="{4C56E5D5-9753-4916-A5F4-9A6DDECE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94401C41-E6B4-4593-ADF7-2C93CC6E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04" y="1442438"/>
            <a:ext cx="3568136" cy="22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id-ID" sz="1594" b="1"/>
          </a:p>
          <a:p>
            <a:pPr algn="l"/>
            <a:r>
              <a:rPr lang="en-US" altLang="id-ID" sz="1594"/>
              <a:t>AE = C + I</a:t>
            </a:r>
          </a:p>
          <a:p>
            <a:pPr algn="l"/>
            <a:r>
              <a:rPr lang="en-US" altLang="id-ID" sz="1594"/>
              <a:t>Y = C + S, </a:t>
            </a:r>
            <a:r>
              <a:rPr lang="en-US" altLang="id-ID" sz="1594">
                <a:solidFill>
                  <a:srgbClr val="C00000"/>
                </a:solidFill>
              </a:rPr>
              <a:t>Syarat keseimbangan: </a:t>
            </a:r>
          </a:p>
          <a:p>
            <a:pPr algn="l"/>
            <a:r>
              <a:rPr lang="en-US" altLang="id-ID" sz="1594"/>
              <a:t>AE = Y</a:t>
            </a:r>
          </a:p>
          <a:p>
            <a:pPr algn="l"/>
            <a:endParaRPr lang="en-US" altLang="id-ID" sz="1594"/>
          </a:p>
          <a:p>
            <a:pPr algn="l"/>
            <a:r>
              <a:rPr lang="en-US" altLang="id-ID" sz="1594"/>
              <a:t>Sehingga : </a:t>
            </a:r>
          </a:p>
          <a:p>
            <a:pPr algn="l"/>
            <a:r>
              <a:rPr lang="en-US" altLang="id-ID" sz="1594"/>
              <a:t>C + I = C + S, maka  I = S artinya </a:t>
            </a:r>
            <a:r>
              <a:rPr lang="en-US" altLang="id-ID" sz="1594" b="1"/>
              <a:t>kebocoran = injection</a:t>
            </a:r>
          </a:p>
          <a:p>
            <a:pPr algn="l"/>
            <a:endParaRPr lang="en-US" altLang="id-ID" sz="1594" b="1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A2F56B23-7B36-4A53-AA15-DFE91D11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87" y="3644054"/>
            <a:ext cx="3947724" cy="262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1494" b="1">
                <a:solidFill>
                  <a:srgbClr val="7030A0"/>
                </a:solidFill>
              </a:rPr>
              <a:t>Contoh:</a:t>
            </a:r>
          </a:p>
          <a:p>
            <a:pPr algn="l"/>
            <a:endParaRPr lang="en-US" altLang="id-ID" sz="1494"/>
          </a:p>
          <a:p>
            <a:pPr algn="l"/>
            <a:r>
              <a:rPr lang="en-US" altLang="id-ID" sz="1494"/>
              <a:t>Diketahui fungsi konsumsi: C = 10 + 0,75Y</a:t>
            </a:r>
          </a:p>
          <a:p>
            <a:pPr algn="l"/>
            <a:r>
              <a:rPr lang="en-US" altLang="id-ID" sz="1494"/>
              <a:t>Tentukan fungsi saving dan grafik fungsinya</a:t>
            </a:r>
          </a:p>
          <a:p>
            <a:pPr algn="l"/>
            <a:r>
              <a:rPr lang="en-US" altLang="id-ID" sz="1494" b="1">
                <a:solidFill>
                  <a:srgbClr val="00B050"/>
                </a:solidFill>
              </a:rPr>
              <a:t>Jawab:</a:t>
            </a:r>
          </a:p>
          <a:p>
            <a:pPr algn="l"/>
            <a:r>
              <a:rPr lang="en-US" altLang="id-ID" sz="1494"/>
              <a:t>	Y= C + S</a:t>
            </a:r>
          </a:p>
          <a:p>
            <a:pPr algn="l"/>
            <a:r>
              <a:rPr lang="en-US" altLang="id-ID" sz="1494"/>
              <a:t>	S = Y – C</a:t>
            </a:r>
          </a:p>
          <a:p>
            <a:pPr algn="l"/>
            <a:r>
              <a:rPr lang="en-US" altLang="id-ID" sz="1494"/>
              <a:t>	S = Y – (10 + 0,75Y)</a:t>
            </a:r>
          </a:p>
          <a:p>
            <a:pPr algn="l"/>
            <a:r>
              <a:rPr lang="en-US" altLang="id-ID" sz="1494"/>
              <a:t>	   = Y – 10 - 0,75Y</a:t>
            </a:r>
          </a:p>
          <a:p>
            <a:pPr algn="l"/>
            <a:r>
              <a:rPr lang="en-US" altLang="id-ID" sz="1494"/>
              <a:t>	   = (1- 0,75)Y - 10 </a:t>
            </a:r>
          </a:p>
          <a:p>
            <a:pPr algn="l"/>
            <a:r>
              <a:rPr lang="en-US" altLang="id-ID" sz="1494"/>
              <a:t>	S = -10 + 0,25Y</a:t>
            </a:r>
          </a:p>
        </p:txBody>
      </p:sp>
      <p:grpSp>
        <p:nvGrpSpPr>
          <p:cNvPr id="21510" name="Group 23">
            <a:extLst>
              <a:ext uri="{FF2B5EF4-FFF2-40B4-BE49-F238E27FC236}">
                <a16:creationId xmlns:a16="http://schemas.microsoft.com/office/drawing/2014/main" id="{ABC29704-DBA3-406C-B3BB-50ED586FE127}"/>
              </a:ext>
            </a:extLst>
          </p:cNvPr>
          <p:cNvGrpSpPr>
            <a:grpSpLocks/>
          </p:cNvGrpSpPr>
          <p:nvPr/>
        </p:nvGrpSpPr>
        <p:grpSpPr bwMode="auto">
          <a:xfrm>
            <a:off x="4027876" y="1897945"/>
            <a:ext cx="4825524" cy="4129000"/>
            <a:chOff x="4038600" y="1905000"/>
            <a:chExt cx="4843054" cy="4144350"/>
          </a:xfrm>
        </p:grpSpPr>
        <p:grpSp>
          <p:nvGrpSpPr>
            <p:cNvPr id="21512" name="Group 5">
              <a:extLst>
                <a:ext uri="{FF2B5EF4-FFF2-40B4-BE49-F238E27FC236}">
                  <a16:creationId xmlns:a16="http://schemas.microsoft.com/office/drawing/2014/main" id="{22A21437-D294-4DFB-9B4B-C4EE01087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1905000"/>
              <a:ext cx="4843054" cy="4144350"/>
              <a:chOff x="4191000" y="2362200"/>
              <a:chExt cx="4843054" cy="4144350"/>
            </a:xfrm>
          </p:grpSpPr>
          <p:sp>
            <p:nvSpPr>
              <p:cNvPr id="21514" name="Line 5">
                <a:extLst>
                  <a:ext uri="{FF2B5EF4-FFF2-40B4-BE49-F238E27FC236}">
                    <a16:creationId xmlns:a16="http://schemas.microsoft.com/office/drawing/2014/main" id="{87C3DA65-7166-49E0-8E9F-7DA93930E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2362200"/>
                <a:ext cx="0" cy="403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1515" name="Line 6">
                <a:extLst>
                  <a:ext uri="{FF2B5EF4-FFF2-40B4-BE49-F238E27FC236}">
                    <a16:creationId xmlns:a16="http://schemas.microsoft.com/office/drawing/2014/main" id="{E55F3136-94C3-4ED9-9997-F4AC117B0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715000"/>
                <a:ext cx="3886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1516" name="Line 8">
                <a:extLst>
                  <a:ext uri="{FF2B5EF4-FFF2-40B4-BE49-F238E27FC236}">
                    <a16:creationId xmlns:a16="http://schemas.microsoft.com/office/drawing/2014/main" id="{CC9E709A-3394-4403-83A7-F9334DCF9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800" y="3048000"/>
                <a:ext cx="3048000" cy="2667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1517" name="Line 9">
                <a:extLst>
                  <a:ext uri="{FF2B5EF4-FFF2-40B4-BE49-F238E27FC236}">
                    <a16:creationId xmlns:a16="http://schemas.microsoft.com/office/drawing/2014/main" id="{610B4C38-7F93-4C72-A39F-BECDD50BF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800" y="3733800"/>
                <a:ext cx="3429000" cy="13716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1518" name="Line 11">
                <a:extLst>
                  <a:ext uri="{FF2B5EF4-FFF2-40B4-BE49-F238E27FC236}">
                    <a16:creationId xmlns:a16="http://schemas.microsoft.com/office/drawing/2014/main" id="{82AD523B-62C3-4743-A0D4-4C5E7E81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800" y="4953000"/>
                <a:ext cx="3124200" cy="1295400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1519" name="Text Box 12">
                <a:extLst>
                  <a:ext uri="{FF2B5EF4-FFF2-40B4-BE49-F238E27FC236}">
                    <a16:creationId xmlns:a16="http://schemas.microsoft.com/office/drawing/2014/main" id="{6A006C00-1715-490B-B6B6-114B2ADF7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000" y="2438400"/>
                <a:ext cx="635808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C, S</a:t>
                </a:r>
              </a:p>
            </p:txBody>
          </p:sp>
          <p:sp>
            <p:nvSpPr>
              <p:cNvPr id="21520" name="Text Box 13">
                <a:extLst>
                  <a:ext uri="{FF2B5EF4-FFF2-40B4-BE49-F238E27FC236}">
                    <a16:creationId xmlns:a16="http://schemas.microsoft.com/office/drawing/2014/main" id="{C72B86A3-0C55-4EFF-88D2-DB985607DA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5029200"/>
                <a:ext cx="519973" cy="147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10</a:t>
                </a:r>
              </a:p>
              <a:p>
                <a:endParaRPr lang="en-US" altLang="id-ID" sz="1793"/>
              </a:p>
              <a:p>
                <a:r>
                  <a:rPr lang="en-US" altLang="id-ID" sz="1793"/>
                  <a:t>   0</a:t>
                </a:r>
              </a:p>
              <a:p>
                <a:endParaRPr lang="en-US" altLang="id-ID" sz="1793"/>
              </a:p>
              <a:p>
                <a:r>
                  <a:rPr lang="en-US" altLang="id-ID" sz="1793"/>
                  <a:t>-10</a:t>
                </a:r>
              </a:p>
            </p:txBody>
          </p:sp>
          <p:sp>
            <p:nvSpPr>
              <p:cNvPr id="21521" name="Text Box 14">
                <a:extLst>
                  <a:ext uri="{FF2B5EF4-FFF2-40B4-BE49-F238E27FC236}">
                    <a16:creationId xmlns:a16="http://schemas.microsoft.com/office/drawing/2014/main" id="{F890473C-8238-4139-880D-FB9C69A0E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0125" y="5751513"/>
                <a:ext cx="2896853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40		           Y</a:t>
                </a:r>
              </a:p>
            </p:txBody>
          </p:sp>
          <p:sp>
            <p:nvSpPr>
              <p:cNvPr id="21522" name="Text Box 15">
                <a:extLst>
                  <a:ext uri="{FF2B5EF4-FFF2-40B4-BE49-F238E27FC236}">
                    <a16:creationId xmlns:a16="http://schemas.microsoft.com/office/drawing/2014/main" id="{DB1C95D5-F59B-4A0B-8D99-A14073695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3962400"/>
                <a:ext cx="15664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594" b="1"/>
                  <a:t>C = 10 + 0,75Y</a:t>
                </a:r>
              </a:p>
            </p:txBody>
          </p:sp>
          <p:sp>
            <p:nvSpPr>
              <p:cNvPr id="21523" name="Text Box 16">
                <a:extLst>
                  <a:ext uri="{FF2B5EF4-FFF2-40B4-BE49-F238E27FC236}">
                    <a16:creationId xmlns:a16="http://schemas.microsoft.com/office/drawing/2014/main" id="{08B678E2-E209-4B32-B137-1A49C067D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5105400"/>
                <a:ext cx="15664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594" b="1"/>
                  <a:t>S= -10 + 0,25Y</a:t>
                </a:r>
              </a:p>
            </p:txBody>
          </p:sp>
          <p:sp>
            <p:nvSpPr>
              <p:cNvPr id="21524" name="Text Box 17">
                <a:extLst>
                  <a:ext uri="{FF2B5EF4-FFF2-40B4-BE49-F238E27FC236}">
                    <a16:creationId xmlns:a16="http://schemas.microsoft.com/office/drawing/2014/main" id="{E6A70CAE-4F41-4370-967F-1D3F7446A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4800" y="2819400"/>
                <a:ext cx="78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Y=AE</a:t>
                </a:r>
              </a:p>
            </p:txBody>
          </p:sp>
          <p:sp>
            <p:nvSpPr>
              <p:cNvPr id="21525" name="Text Box 18">
                <a:extLst>
                  <a:ext uri="{FF2B5EF4-FFF2-40B4-BE49-F238E27FC236}">
                    <a16:creationId xmlns:a16="http://schemas.microsoft.com/office/drawing/2014/main" id="{1B63BAFF-F47C-4099-A0C9-7AAA81CAF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4191000"/>
                <a:ext cx="648679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BEP</a:t>
                </a:r>
              </a:p>
            </p:txBody>
          </p:sp>
          <p:sp>
            <p:nvSpPr>
              <p:cNvPr id="21526" name="Text Box 19">
                <a:extLst>
                  <a:ext uri="{FF2B5EF4-FFF2-40B4-BE49-F238E27FC236}">
                    <a16:creationId xmlns:a16="http://schemas.microsoft.com/office/drawing/2014/main" id="{42C5ABD5-F336-48B4-8D98-20989E60F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9525" y="5370513"/>
                <a:ext cx="571455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45o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A7532B-0D3F-4D87-9A9D-37F1F19F78B2}"/>
                </a:ext>
              </a:extLst>
            </p:cNvPr>
            <p:cNvCxnSpPr/>
            <p:nvPr/>
          </p:nvCxnSpPr>
          <p:spPr>
            <a:xfrm rot="5400000">
              <a:off x="5525127" y="4685506"/>
              <a:ext cx="990600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AB6C6B7-EF7E-4953-9EDA-8178ABB53D34}"/>
              </a:ext>
            </a:extLst>
          </p:cNvPr>
          <p:cNvSpPr/>
          <p:nvPr/>
        </p:nvSpPr>
        <p:spPr>
          <a:xfrm>
            <a:off x="307904" y="683260"/>
            <a:ext cx="5541998" cy="643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7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PENDAPATAN NASIONAL KESEIMBANGAN </a:t>
            </a:r>
          </a:p>
          <a:p>
            <a:pPr algn="l">
              <a:defRPr/>
            </a:pPr>
            <a:r>
              <a:rPr lang="en-US" sz="17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(DALAM PEREKONOMIAN DUA SEKTOR)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8D9A3878-0C65-4AF6-9F1B-1CC2FAC9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966369"/>
            <a:ext cx="8502791" cy="5334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id-ID" sz="1793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id-ID" sz="1793" b="1" dirty="0" err="1">
                <a:solidFill>
                  <a:srgbClr val="CC0066"/>
                </a:solidFill>
              </a:rPr>
              <a:t>Investasi</a:t>
            </a:r>
            <a:r>
              <a:rPr lang="en-US" altLang="id-ID" sz="1793" b="1" dirty="0"/>
              <a:t> </a:t>
            </a:r>
            <a:r>
              <a:rPr lang="en-US" altLang="id-ID" sz="1793" dirty="0" err="1"/>
              <a:t>adalah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pengeluaran-pengeluaran</a:t>
            </a:r>
            <a:r>
              <a:rPr lang="en-US" altLang="id-ID" sz="1793" dirty="0"/>
              <a:t> yang </a:t>
            </a:r>
            <a:r>
              <a:rPr lang="en-US" altLang="id-ID" sz="1793" dirty="0" err="1"/>
              <a:t>meningkatkan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stok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modal </a:t>
            </a:r>
            <a:r>
              <a:rPr lang="en-US" altLang="id-ID" sz="1793" i="1" dirty="0"/>
              <a:t>(capital stock).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id-ID" sz="1793" b="1" dirty="0"/>
              <a:t>Stok </a:t>
            </a:r>
            <a:r>
              <a:rPr lang="en-US" altLang="id-ID" sz="1793" b="1" dirty="0" err="1"/>
              <a:t>barang</a:t>
            </a:r>
            <a:r>
              <a:rPr lang="en-US" altLang="id-ID" sz="1793" b="1" dirty="0"/>
              <a:t> modal (</a:t>
            </a:r>
            <a:r>
              <a:rPr lang="en-US" altLang="id-ID" sz="1793" b="1" dirty="0" err="1"/>
              <a:t>barang</a:t>
            </a:r>
            <a:r>
              <a:rPr lang="en-US" altLang="id-ID" sz="1793" b="1" dirty="0"/>
              <a:t> modal </a:t>
            </a:r>
            <a:r>
              <a:rPr lang="en-US" altLang="id-ID" sz="1793" b="1" dirty="0" err="1"/>
              <a:t>tersedia</a:t>
            </a:r>
            <a:r>
              <a:rPr lang="en-US" altLang="id-ID" sz="1793" dirty="0"/>
              <a:t>) </a:t>
            </a:r>
            <a:r>
              <a:rPr lang="en-US" altLang="id-ID" sz="1793" dirty="0" err="1"/>
              <a:t>adalah</a:t>
            </a:r>
            <a:r>
              <a:rPr lang="en-US" altLang="id-ID" sz="1793" dirty="0"/>
              <a:t> </a:t>
            </a:r>
            <a:r>
              <a:rPr lang="en-US" altLang="id-ID" sz="1793" dirty="0" err="1"/>
              <a:t>jumlah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modal </a:t>
            </a:r>
            <a:r>
              <a:rPr lang="en-US" altLang="id-ID" sz="1793" dirty="0" err="1"/>
              <a:t>dalam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suatu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perekonomian</a:t>
            </a:r>
            <a:r>
              <a:rPr lang="en-US" altLang="id-ID" sz="1793" dirty="0"/>
              <a:t> pada </a:t>
            </a:r>
            <a:r>
              <a:rPr lang="en-US" altLang="id-ID" sz="1793" dirty="0" err="1"/>
              <a:t>satu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saat</a:t>
            </a:r>
            <a:r>
              <a:rPr lang="en-US" altLang="id-ID" sz="1793" dirty="0"/>
              <a:t> </a:t>
            </a:r>
            <a:r>
              <a:rPr lang="en-US" altLang="id-ID" sz="1793" dirty="0" err="1"/>
              <a:t>tertentu</a:t>
            </a:r>
            <a:r>
              <a:rPr lang="en-US" altLang="id-ID" sz="1793" dirty="0"/>
              <a:t>. 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modal </a:t>
            </a:r>
            <a:r>
              <a:rPr lang="en-US" altLang="id-ID" sz="1793" dirty="0" err="1"/>
              <a:t>merupakan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konsep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stok</a:t>
            </a:r>
            <a:r>
              <a:rPr lang="en-US" altLang="id-ID" sz="1793" dirty="0"/>
              <a:t> </a:t>
            </a:r>
            <a:r>
              <a:rPr lang="en-US" altLang="id-ID" sz="1793" i="1" dirty="0"/>
              <a:t>(stock concept) </a:t>
            </a:r>
            <a:r>
              <a:rPr lang="en-US" altLang="id-ID" sz="1793" dirty="0" err="1"/>
              <a:t>karena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besarnya</a:t>
            </a:r>
            <a:r>
              <a:rPr lang="en-US" altLang="id-ID" sz="1793" dirty="0"/>
              <a:t> </a:t>
            </a:r>
            <a:r>
              <a:rPr lang="en-US" altLang="id-ID" sz="1793" dirty="0" err="1"/>
              <a:t>dihitung</a:t>
            </a:r>
            <a:r>
              <a:rPr lang="en-US" altLang="id-ID" sz="1793" dirty="0"/>
              <a:t> pada </a:t>
            </a:r>
            <a:r>
              <a:rPr lang="en-US" altLang="id-ID" sz="1793" dirty="0" err="1"/>
              <a:t>satu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periode</a:t>
            </a:r>
            <a:r>
              <a:rPr lang="en-US" altLang="id-ID" sz="1793" dirty="0"/>
              <a:t> </a:t>
            </a:r>
            <a:r>
              <a:rPr lang="en-US" altLang="id-ID" sz="1793" dirty="0" err="1"/>
              <a:t>tertentu</a:t>
            </a:r>
            <a:r>
              <a:rPr lang="en-US" altLang="id-ID" sz="1793" dirty="0"/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id-ID" sz="1793" dirty="0" err="1"/>
              <a:t>Investasi</a:t>
            </a:r>
            <a:r>
              <a:rPr lang="en-US" altLang="id-ID" sz="1793" dirty="0"/>
              <a:t> </a:t>
            </a:r>
            <a:r>
              <a:rPr lang="en-US" altLang="id-ID" sz="1793" dirty="0" err="1"/>
              <a:t>merupakan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konsep</a:t>
            </a:r>
            <a:r>
              <a:rPr lang="en-US" altLang="id-ID" sz="1793" dirty="0"/>
              <a:t> </a:t>
            </a:r>
            <a:r>
              <a:rPr lang="en-US" altLang="id-ID" sz="1793" dirty="0" err="1"/>
              <a:t>aliran</a:t>
            </a:r>
            <a:r>
              <a:rPr lang="en-US" altLang="id-ID" sz="1793" dirty="0"/>
              <a:t> </a:t>
            </a:r>
            <a:r>
              <a:rPr lang="en-US" altLang="id-ID" sz="1793" i="1" dirty="0"/>
              <a:t>(flow </a:t>
            </a:r>
            <a:r>
              <a:rPr lang="en-US" altLang="id-ID" sz="1793" i="1" dirty="0" err="1"/>
              <a:t>consept</a:t>
            </a:r>
            <a:r>
              <a:rPr lang="en-US" altLang="id-ID" sz="1793" i="1" dirty="0"/>
              <a:t>), </a:t>
            </a:r>
            <a:r>
              <a:rPr lang="en-US" altLang="id-ID" sz="1793" dirty="0" err="1"/>
              <a:t>karena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besarnya</a:t>
            </a:r>
            <a:r>
              <a:rPr lang="en-US" altLang="id-ID" sz="1793" dirty="0"/>
              <a:t> </a:t>
            </a:r>
            <a:r>
              <a:rPr lang="en-US" altLang="id-ID" sz="1793" dirty="0" err="1"/>
              <a:t>dihitung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selama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satu</a:t>
            </a:r>
            <a:r>
              <a:rPr lang="en-US" altLang="id-ID" sz="1793" dirty="0"/>
              <a:t> interval </a:t>
            </a:r>
            <a:r>
              <a:rPr lang="en-US" altLang="id-ID" sz="1793" dirty="0" err="1"/>
              <a:t>periode</a:t>
            </a:r>
            <a:r>
              <a:rPr lang="en-US" altLang="id-ID" sz="1793" dirty="0"/>
              <a:t> </a:t>
            </a:r>
            <a:r>
              <a:rPr lang="en-US" altLang="id-ID" sz="1793" dirty="0" err="1"/>
              <a:t>tertentu</a:t>
            </a:r>
            <a:r>
              <a:rPr lang="en-US" altLang="id-ID" sz="1793" dirty="0"/>
              <a:t>.</a:t>
            </a:r>
            <a:endParaRPr lang="en-US" altLang="id-ID" sz="1793" i="1" dirty="0"/>
          </a:p>
          <a:p>
            <a:pPr algn="l"/>
            <a:endParaRPr lang="en-US" altLang="id-ID" sz="1793" dirty="0"/>
          </a:p>
          <a:p>
            <a:pPr algn="l"/>
            <a:r>
              <a:rPr lang="en-US" altLang="id-ID" sz="1793" b="1" dirty="0"/>
              <a:t>Yang </a:t>
            </a:r>
            <a:r>
              <a:rPr lang="en-US" altLang="id-ID" sz="1793" b="1" dirty="0" err="1"/>
              <a:t>dimasukkan</a:t>
            </a:r>
            <a:r>
              <a:rPr lang="en-US" altLang="id-ID" sz="1793" b="1" dirty="0"/>
              <a:t> </a:t>
            </a:r>
            <a:r>
              <a:rPr lang="en-US" altLang="id-ID" sz="1793" b="1" dirty="0" err="1"/>
              <a:t>dalam</a:t>
            </a:r>
            <a:r>
              <a:rPr lang="en-US" altLang="id-ID" sz="1793" b="1" dirty="0"/>
              <a:t> </a:t>
            </a:r>
            <a:r>
              <a:rPr lang="en-US" altLang="id-ID" sz="1793" b="1" dirty="0" err="1"/>
              <a:t>perhitungan</a:t>
            </a:r>
            <a:r>
              <a:rPr lang="en-US" altLang="id-ID" sz="1793" b="1" dirty="0"/>
              <a:t> </a:t>
            </a:r>
            <a:r>
              <a:rPr lang="en-US" altLang="id-ID" sz="1793" b="1" dirty="0" err="1"/>
              <a:t>investasi</a:t>
            </a:r>
            <a:r>
              <a:rPr lang="en-US" altLang="id-ID" sz="1793" b="1" dirty="0"/>
              <a:t> </a:t>
            </a:r>
            <a:r>
              <a:rPr lang="en-US" altLang="id-ID" sz="1793" b="1" dirty="0" err="1"/>
              <a:t>adalah</a:t>
            </a:r>
            <a:r>
              <a:rPr lang="en-US" altLang="id-ID" sz="1793" b="1" dirty="0"/>
              <a:t>:</a:t>
            </a:r>
          </a:p>
          <a:p>
            <a:pPr algn="l"/>
            <a:r>
              <a:rPr lang="en-US" altLang="id-ID" sz="1793" dirty="0"/>
              <a:t>  </a:t>
            </a:r>
          </a:p>
          <a:p>
            <a:pPr algn="l">
              <a:buFontTx/>
              <a:buAutoNum type="alphaLcPeriod"/>
            </a:pPr>
            <a:r>
              <a:rPr lang="en-US" altLang="id-ID" sz="1793" dirty="0" err="1"/>
              <a:t>Investasi</a:t>
            </a:r>
            <a:r>
              <a:rPr lang="en-US" altLang="id-ID" sz="1793" dirty="0"/>
              <a:t> </a:t>
            </a:r>
            <a:r>
              <a:rPr lang="en-US" altLang="id-ID" sz="1793" dirty="0" err="1"/>
              <a:t>dalam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bentuk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modal dan </a:t>
            </a:r>
            <a:r>
              <a:rPr lang="en-US" altLang="id-ID" sz="1793" dirty="0" err="1"/>
              <a:t>bangunan</a:t>
            </a:r>
            <a:r>
              <a:rPr lang="en-US" altLang="id-ID" sz="1793" dirty="0"/>
              <a:t>/</a:t>
            </a:r>
            <a:r>
              <a:rPr lang="en-US" altLang="id-ID" sz="1793" dirty="0" err="1"/>
              <a:t>kontruksi</a:t>
            </a:r>
            <a:r>
              <a:rPr lang="en-US" altLang="id-ID" sz="1793" dirty="0"/>
              <a:t> </a:t>
            </a:r>
          </a:p>
          <a:p>
            <a:pPr algn="l"/>
            <a:r>
              <a:rPr lang="en-US" altLang="id-ID" sz="1793" dirty="0"/>
              <a:t>	(</a:t>
            </a:r>
            <a:r>
              <a:rPr lang="en-US" altLang="id-ID" sz="1793" dirty="0" err="1"/>
              <a:t>pengeluaran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untuk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pembelian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pabrik</a:t>
            </a:r>
            <a:r>
              <a:rPr lang="en-US" altLang="id-ID" sz="1793" dirty="0"/>
              <a:t>, </a:t>
            </a:r>
            <a:r>
              <a:rPr lang="en-US" altLang="id-ID" sz="1793" dirty="0" err="1"/>
              <a:t>mesin</a:t>
            </a:r>
            <a:r>
              <a:rPr lang="en-US" altLang="id-ID" sz="1793" dirty="0"/>
              <a:t>, </a:t>
            </a:r>
            <a:r>
              <a:rPr lang="en-US" altLang="id-ID" sz="1793" dirty="0" err="1"/>
              <a:t>peralatan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produksi</a:t>
            </a:r>
            <a:r>
              <a:rPr lang="en-US" altLang="id-ID" sz="1793" dirty="0"/>
              <a:t> dan </a:t>
            </a:r>
            <a:r>
              <a:rPr lang="en-US" altLang="id-ID" sz="1793" dirty="0" err="1"/>
              <a:t>bangunan</a:t>
            </a:r>
            <a:r>
              <a:rPr lang="en-US" altLang="id-ID" sz="1793" dirty="0"/>
              <a:t>/</a:t>
            </a:r>
            <a:r>
              <a:rPr lang="en-US" altLang="id-ID" sz="1793" dirty="0" err="1"/>
              <a:t>gedung</a:t>
            </a:r>
            <a:r>
              <a:rPr lang="en-US" altLang="id-ID" sz="1793" dirty="0"/>
              <a:t> yang </a:t>
            </a:r>
            <a:r>
              <a:rPr lang="en-US" altLang="id-ID" sz="1793" dirty="0" err="1"/>
              <a:t>baru</a:t>
            </a:r>
            <a:r>
              <a:rPr lang="en-US" altLang="id-ID" sz="1793" dirty="0"/>
              <a:t>). </a:t>
            </a:r>
            <a:r>
              <a:rPr lang="en-US" altLang="id-ID" sz="1793" dirty="0" err="1"/>
              <a:t>Investasi</a:t>
            </a:r>
            <a:r>
              <a:rPr lang="en-US" altLang="id-ID" sz="1793" dirty="0"/>
              <a:t> </a:t>
            </a:r>
            <a:r>
              <a:rPr lang="en-US" altLang="id-ID" sz="1793" dirty="0" err="1"/>
              <a:t>ini</a:t>
            </a:r>
            <a:r>
              <a:rPr lang="en-US" altLang="id-ID" sz="1793" dirty="0"/>
              <a:t> </a:t>
            </a:r>
            <a:r>
              <a:rPr lang="en-US" altLang="id-ID" sz="1793" dirty="0" err="1"/>
              <a:t>disebut</a:t>
            </a:r>
            <a:r>
              <a:rPr lang="en-US" altLang="id-ID" sz="1793" dirty="0"/>
              <a:t> </a:t>
            </a:r>
            <a:r>
              <a:rPr lang="en-US" altLang="id-ID" sz="1793" i="1" dirty="0"/>
              <a:t>fixed investment</a:t>
            </a:r>
            <a:r>
              <a:rPr lang="en-US" altLang="id-ID" sz="1793" dirty="0"/>
              <a:t> .</a:t>
            </a:r>
          </a:p>
          <a:p>
            <a:pPr algn="l">
              <a:buFontTx/>
              <a:buAutoNum type="alphaLcPeriod"/>
            </a:pPr>
            <a:endParaRPr lang="en-US" altLang="id-ID" sz="1793" b="1" dirty="0"/>
          </a:p>
          <a:p>
            <a:pPr algn="l"/>
            <a:r>
              <a:rPr lang="en-US" altLang="id-ID" sz="1793" dirty="0"/>
              <a:t>b.  </a:t>
            </a:r>
            <a:r>
              <a:rPr lang="en-US" altLang="id-ID" sz="1793" dirty="0" err="1"/>
              <a:t>Investasi</a:t>
            </a:r>
            <a:r>
              <a:rPr lang="en-US" altLang="id-ID" sz="1793" dirty="0"/>
              <a:t> </a:t>
            </a:r>
            <a:r>
              <a:rPr lang="en-US" altLang="id-ID" sz="1793" dirty="0" err="1"/>
              <a:t>persediaan</a:t>
            </a:r>
            <a:r>
              <a:rPr lang="en-US" altLang="id-ID" sz="1793" dirty="0"/>
              <a:t> (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</a:t>
            </a:r>
            <a:r>
              <a:rPr lang="en-US" altLang="id-ID" sz="1793" dirty="0" err="1"/>
              <a:t>jadi</a:t>
            </a:r>
            <a:r>
              <a:rPr lang="en-US" altLang="id-ID" sz="1793" dirty="0"/>
              <a:t>, </a:t>
            </a:r>
            <a:r>
              <a:rPr lang="en-US" altLang="id-ID" sz="1793" dirty="0" err="1"/>
              <a:t>persediaan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bahan</a:t>
            </a:r>
            <a:r>
              <a:rPr lang="en-US" altLang="id-ID" sz="1793" dirty="0"/>
              <a:t> </a:t>
            </a:r>
            <a:r>
              <a:rPr lang="en-US" altLang="id-ID" sz="1793" dirty="0" err="1"/>
              <a:t>baku</a:t>
            </a:r>
            <a:r>
              <a:rPr lang="en-US" altLang="id-ID" sz="1793" dirty="0"/>
              <a:t> dan </a:t>
            </a:r>
            <a:r>
              <a:rPr lang="en-US" altLang="id-ID" sz="1793" dirty="0" err="1"/>
              <a:t>barang</a:t>
            </a:r>
            <a:r>
              <a:rPr lang="en-US" altLang="id-ID" sz="1793" dirty="0"/>
              <a:t> </a:t>
            </a:r>
            <a:r>
              <a:rPr lang="en-US" altLang="id-ID" sz="1793" dirty="0" err="1"/>
              <a:t>setengah</a:t>
            </a:r>
            <a:r>
              <a:rPr lang="en-US" altLang="id-ID" sz="1793" dirty="0"/>
              <a:t> </a:t>
            </a:r>
            <a:r>
              <a:rPr lang="en-US" altLang="id-ID" sz="1793" dirty="0" err="1"/>
              <a:t>jadi</a:t>
            </a:r>
            <a:r>
              <a:rPr lang="en-US" altLang="id-ID" sz="1793" dirty="0"/>
              <a:t>). </a:t>
            </a:r>
          </a:p>
          <a:p>
            <a:pPr algn="l"/>
            <a:endParaRPr lang="en-US" altLang="id-ID" sz="179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F29F8-2F01-4A95-9EED-B38D49BB0DDC}"/>
              </a:ext>
            </a:extLst>
          </p:cNvPr>
          <p:cNvSpPr/>
          <p:nvPr/>
        </p:nvSpPr>
        <p:spPr>
          <a:xfrm>
            <a:off x="687493" y="531425"/>
            <a:ext cx="3234414" cy="52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631" indent="-341631">
              <a:defRPr/>
            </a:pPr>
            <a:r>
              <a:rPr lang="en-US" sz="279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TEORI INVESTASI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A63DB2-57F2-41CC-B4B1-977DBB33C8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F2A6666D-3C4C-4418-8C50-A43D3F876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3" y="1290603"/>
            <a:ext cx="7971367" cy="45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id-ID" sz="1793">
              <a:solidFill>
                <a:srgbClr val="00B050"/>
              </a:solidFill>
            </a:endParaRPr>
          </a:p>
          <a:p>
            <a:pPr algn="l">
              <a:buFont typeface="Calibri" panose="020F0502020204030204" pitchFamily="34" charset="0"/>
              <a:buAutoNum type="arabicPeriod"/>
            </a:pPr>
            <a:r>
              <a:rPr lang="en-US" altLang="id-ID" sz="1793" b="1">
                <a:solidFill>
                  <a:srgbClr val="7030A0"/>
                </a:solidFill>
              </a:rPr>
              <a:t>Investasi Otonom </a:t>
            </a:r>
            <a:r>
              <a:rPr lang="en-US" altLang="id-ID" sz="1793" b="1" i="1">
                <a:solidFill>
                  <a:srgbClr val="7030A0"/>
                </a:solidFill>
              </a:rPr>
              <a:t>(Autonomous Investment)</a:t>
            </a:r>
          </a:p>
          <a:p>
            <a:pPr algn="l">
              <a:buFontTx/>
              <a:buAutoNum type="arabicPeriod"/>
            </a:pPr>
            <a:endParaRPr lang="en-US" altLang="id-ID" sz="1793" b="1" i="1"/>
          </a:p>
          <a:p>
            <a:pPr algn="l"/>
            <a:r>
              <a:rPr lang="en-US" altLang="id-ID" sz="1793"/>
              <a:t>	adalah investasi yang besarnya ditentukan dari dalam perekonomian itu sendiri</a:t>
            </a:r>
          </a:p>
          <a:p>
            <a:pPr algn="l"/>
            <a:r>
              <a:rPr lang="en-US" altLang="id-ID" sz="1793"/>
              <a:t>	(biaya besar, tidak tergantung dengan pendapatan, dilakukan oleh pemerintah, untuk kepentingan umum, tidak mencari keuntungan)</a:t>
            </a:r>
          </a:p>
          <a:p>
            <a:pPr algn="l"/>
            <a:endParaRPr lang="en-US" altLang="id-ID" sz="1793"/>
          </a:p>
          <a:p>
            <a:pPr algn="l"/>
            <a:endParaRPr lang="en-US" altLang="id-ID" sz="1793"/>
          </a:p>
          <a:p>
            <a:pPr algn="l">
              <a:buFontTx/>
              <a:buAutoNum type="arabicPeriod" startAt="2"/>
            </a:pPr>
            <a:r>
              <a:rPr lang="en-US" altLang="id-ID" sz="1793" b="1">
                <a:solidFill>
                  <a:srgbClr val="7030A0"/>
                </a:solidFill>
              </a:rPr>
              <a:t>Investasi terpengaruh </a:t>
            </a:r>
            <a:r>
              <a:rPr lang="en-US" altLang="id-ID" sz="1793" b="1" i="1">
                <a:solidFill>
                  <a:srgbClr val="7030A0"/>
                </a:solidFill>
              </a:rPr>
              <a:t>(Induced Investment)</a:t>
            </a:r>
          </a:p>
          <a:p>
            <a:pPr algn="l">
              <a:buFontTx/>
              <a:buAutoNum type="arabicPeriod" startAt="2"/>
            </a:pPr>
            <a:endParaRPr lang="en-US" altLang="id-ID" sz="1793" b="1"/>
          </a:p>
          <a:p>
            <a:pPr algn="l"/>
            <a:r>
              <a:rPr lang="en-US" altLang="id-ID" sz="1793" i="1"/>
              <a:t>	</a:t>
            </a:r>
            <a:r>
              <a:rPr lang="en-US" altLang="id-ID" sz="1793"/>
              <a:t>adalah investasi yang besar kecilnya dipengaruhi oleh variabel-variabel yang 	diuraikan dalam model yang digunakan (biayanya tidak begitu besar, tergantung dengan pendapatan, dilakukan oleh swasta, tujuannya memperoleh untung yang sebesar-besarnya)</a:t>
            </a:r>
          </a:p>
          <a:p>
            <a:pPr algn="l"/>
            <a:endParaRPr lang="en-US" altLang="id-ID" sz="1793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746BDA27-0EF0-4E01-8FD3-22CAFD734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329" y="387180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A6D27-EF3A-49CF-B009-2A6194667527}"/>
              </a:ext>
            </a:extLst>
          </p:cNvPr>
          <p:cNvSpPr/>
          <p:nvPr/>
        </p:nvSpPr>
        <p:spPr>
          <a:xfrm>
            <a:off x="763411" y="683260"/>
            <a:ext cx="3670941" cy="521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631" indent="-341631">
              <a:defRPr/>
            </a:pPr>
            <a:r>
              <a:rPr lang="en-US" sz="279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Jenis-jenis</a:t>
            </a:r>
            <a:r>
              <a:rPr lang="en-US" sz="279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79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Investasi</a:t>
            </a:r>
            <a:endParaRPr lang="en-US" sz="279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5188AA-B1A2-4A31-BB71-96432391F9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1AB359EE-C939-4C94-BF65-82607543C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58" y="986931"/>
            <a:ext cx="7971367" cy="51813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793" b="1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Hubungan</a:t>
            </a:r>
            <a:r>
              <a:rPr lang="en-US" sz="1793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Investasi</a:t>
            </a:r>
            <a:r>
              <a:rPr lang="en-US" sz="1793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dengan</a:t>
            </a:r>
            <a:r>
              <a:rPr lang="en-US" sz="1793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Tingkat </a:t>
            </a:r>
            <a:r>
              <a:rPr lang="en-US" sz="1793" b="1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Bunga</a:t>
            </a:r>
            <a:endParaRPr lang="en-US" sz="1793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 = Io – 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ai</a:t>
            </a:r>
            <a:endParaRPr lang="en-US" sz="199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latin typeface="Arial" charset="0"/>
                <a:cs typeface="Arial" charset="0"/>
              </a:rPr>
              <a:t>Keterangan</a:t>
            </a:r>
            <a:r>
              <a:rPr lang="en-US" sz="1793" b="1" dirty="0">
                <a:latin typeface="Arial" charset="0"/>
                <a:cs typeface="Arial" charset="0"/>
              </a:rPr>
              <a:t>: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I   = </a:t>
            </a:r>
            <a:r>
              <a:rPr lang="en-US" sz="1793" dirty="0" err="1">
                <a:latin typeface="Arial" charset="0"/>
                <a:cs typeface="Arial" charset="0"/>
              </a:rPr>
              <a:t>Investasi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Io = </a:t>
            </a:r>
            <a:r>
              <a:rPr lang="en-US" sz="1793" dirty="0" err="1">
                <a:latin typeface="Arial" charset="0"/>
                <a:cs typeface="Arial" charset="0"/>
              </a:rPr>
              <a:t>Investasi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otonom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a  = </a:t>
            </a:r>
            <a:r>
              <a:rPr lang="en-US" sz="1793" dirty="0" err="1">
                <a:latin typeface="Arial" charset="0"/>
                <a:cs typeface="Arial" charset="0"/>
              </a:rPr>
              <a:t>Koefisien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variabel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tingkat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bunga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</a:t>
            </a:r>
            <a:r>
              <a:rPr lang="en-US" sz="1793" dirty="0" err="1">
                <a:latin typeface="Arial" charset="0"/>
                <a:cs typeface="Arial" charset="0"/>
              </a:rPr>
              <a:t>i</a:t>
            </a:r>
            <a:r>
              <a:rPr lang="en-US" sz="1793" dirty="0">
                <a:latin typeface="Arial" charset="0"/>
                <a:cs typeface="Arial" charset="0"/>
              </a:rPr>
              <a:t>   = Tingkat </a:t>
            </a:r>
            <a:r>
              <a:rPr lang="en-US" sz="1793" dirty="0" err="1">
                <a:latin typeface="Arial" charset="0"/>
                <a:cs typeface="Arial" charset="0"/>
              </a:rPr>
              <a:t>bunga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Hubungan</a:t>
            </a:r>
            <a:r>
              <a:rPr lang="en-US" sz="1793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Investasi</a:t>
            </a:r>
            <a:r>
              <a:rPr lang="en-US" sz="1793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dengan</a:t>
            </a:r>
            <a:r>
              <a:rPr lang="en-US" sz="1793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Pendapatan</a:t>
            </a:r>
            <a:endParaRPr lang="en-US" sz="1793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	</a:t>
            </a:r>
            <a:r>
              <a:rPr lang="en-US" sz="239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 = Io + </a:t>
            </a:r>
            <a:r>
              <a:rPr lang="en-US" sz="239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aY</a:t>
            </a:r>
            <a:endParaRPr lang="en-US" sz="239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b="1" dirty="0" err="1">
                <a:latin typeface="Arial" charset="0"/>
                <a:cs typeface="Arial" charset="0"/>
              </a:rPr>
              <a:t>Keterangan</a:t>
            </a:r>
            <a:r>
              <a:rPr lang="en-US" sz="1793" b="1" dirty="0">
                <a:latin typeface="Arial" charset="0"/>
                <a:cs typeface="Arial" charset="0"/>
              </a:rPr>
              <a:t>:</a:t>
            </a: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I   = </a:t>
            </a:r>
            <a:r>
              <a:rPr lang="en-US" sz="1793" dirty="0" err="1">
                <a:latin typeface="Arial" charset="0"/>
                <a:cs typeface="Arial" charset="0"/>
              </a:rPr>
              <a:t>Investasi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Io = </a:t>
            </a:r>
            <a:r>
              <a:rPr lang="en-US" sz="1793" dirty="0" err="1">
                <a:latin typeface="Arial" charset="0"/>
                <a:cs typeface="Arial" charset="0"/>
              </a:rPr>
              <a:t>Investasi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otonom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a  = </a:t>
            </a:r>
            <a:r>
              <a:rPr lang="en-US" sz="1793" dirty="0" err="1">
                <a:latin typeface="Arial" charset="0"/>
                <a:cs typeface="Arial" charset="0"/>
              </a:rPr>
              <a:t>Koefisien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variabel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tingkat</a:t>
            </a:r>
            <a:r>
              <a:rPr lang="en-US" sz="1793" dirty="0">
                <a:latin typeface="Arial" charset="0"/>
                <a:cs typeface="Arial" charset="0"/>
              </a:rPr>
              <a:t> </a:t>
            </a:r>
            <a:r>
              <a:rPr lang="en-US" sz="1793" dirty="0" err="1">
                <a:latin typeface="Arial" charset="0"/>
                <a:cs typeface="Arial" charset="0"/>
              </a:rPr>
              <a:t>pendapatan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793" dirty="0">
                <a:latin typeface="Arial" charset="0"/>
                <a:cs typeface="Arial" charset="0"/>
              </a:rPr>
              <a:t>	Y  = </a:t>
            </a:r>
            <a:r>
              <a:rPr lang="en-US" sz="1793" dirty="0" err="1">
                <a:latin typeface="Arial" charset="0"/>
                <a:cs typeface="Arial" charset="0"/>
              </a:rPr>
              <a:t>Pendapatan</a:t>
            </a:r>
            <a:endParaRPr lang="en-US" sz="1793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en-US" sz="1793" dirty="0">
              <a:latin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01AFA-E10E-40DC-AC9D-2BE7DCD87591}"/>
              </a:ext>
            </a:extLst>
          </p:cNvPr>
          <p:cNvSpPr/>
          <p:nvPr/>
        </p:nvSpPr>
        <p:spPr>
          <a:xfrm>
            <a:off x="535658" y="379589"/>
            <a:ext cx="3379923" cy="582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188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Fungsi</a:t>
            </a:r>
            <a:r>
              <a:rPr lang="en-US" sz="3188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88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Investasi</a:t>
            </a:r>
            <a:endParaRPr lang="en-US" sz="3188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F19C3-45DD-406E-986A-4B6B1187AC1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">
            <a:extLst>
              <a:ext uri="{FF2B5EF4-FFF2-40B4-BE49-F238E27FC236}">
                <a16:creationId xmlns:a16="http://schemas.microsoft.com/office/drawing/2014/main" id="{1F5B857E-7E21-41C5-AAB0-13A99151283A}"/>
              </a:ext>
            </a:extLst>
          </p:cNvPr>
          <p:cNvGrpSpPr>
            <a:grpSpLocks/>
          </p:cNvGrpSpPr>
          <p:nvPr/>
        </p:nvGrpSpPr>
        <p:grpSpPr bwMode="auto">
          <a:xfrm>
            <a:off x="611575" y="1594274"/>
            <a:ext cx="4031873" cy="4240049"/>
            <a:chOff x="609600" y="914400"/>
            <a:chExt cx="4046861" cy="4255811"/>
          </a:xfrm>
        </p:grpSpPr>
        <p:sp>
          <p:nvSpPr>
            <p:cNvPr id="25618" name="Line 6">
              <a:extLst>
                <a:ext uri="{FF2B5EF4-FFF2-40B4-BE49-F238E27FC236}">
                  <a16:creationId xmlns:a16="http://schemas.microsoft.com/office/drawing/2014/main" id="{F669F71A-E847-4121-B2EC-6265CD002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46482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grpSp>
          <p:nvGrpSpPr>
            <p:cNvPr id="25619" name="Group 22">
              <a:extLst>
                <a:ext uri="{FF2B5EF4-FFF2-40B4-BE49-F238E27FC236}">
                  <a16:creationId xmlns:a16="http://schemas.microsoft.com/office/drawing/2014/main" id="{16AB3231-686F-4151-8B5A-06710B3B3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914400"/>
              <a:ext cx="4046861" cy="4255811"/>
              <a:chOff x="609600" y="914400"/>
              <a:chExt cx="4046861" cy="4255811"/>
            </a:xfrm>
          </p:grpSpPr>
          <p:sp>
            <p:nvSpPr>
              <p:cNvPr id="25620" name="Line 4">
                <a:extLst>
                  <a:ext uri="{FF2B5EF4-FFF2-40B4-BE49-F238E27FC236}">
                    <a16:creationId xmlns:a16="http://schemas.microsoft.com/office/drawing/2014/main" id="{A4D6D10C-ABE2-4D15-AD74-E402FEC60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000" y="1143000"/>
                <a:ext cx="0" cy="3505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1" name="Line 9">
                <a:extLst>
                  <a:ext uri="{FF2B5EF4-FFF2-40B4-BE49-F238E27FC236}">
                    <a16:creationId xmlns:a16="http://schemas.microsoft.com/office/drawing/2014/main" id="{24750DA3-72B5-4E90-A0A0-83D0B3BA3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3200400"/>
                <a:ext cx="3048000" cy="0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2" name="Line 10">
                <a:extLst>
                  <a:ext uri="{FF2B5EF4-FFF2-40B4-BE49-F238E27FC236}">
                    <a16:creationId xmlns:a16="http://schemas.microsoft.com/office/drawing/2014/main" id="{D1D540CD-C2F9-4D3C-9C7C-A1051D5E7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2514600"/>
                <a:ext cx="29718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3" name="Line 11">
                <a:extLst>
                  <a:ext uri="{FF2B5EF4-FFF2-40B4-BE49-F238E27FC236}">
                    <a16:creationId xmlns:a16="http://schemas.microsoft.com/office/drawing/2014/main" id="{3E4D6508-E8FE-474E-857E-6A5A770DB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3886200"/>
                <a:ext cx="3048000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4" name="Line 12">
                <a:extLst>
                  <a:ext uri="{FF2B5EF4-FFF2-40B4-BE49-F238E27FC236}">
                    <a16:creationId xmlns:a16="http://schemas.microsoft.com/office/drawing/2014/main" id="{B7F03CA2-FB7C-4DB9-B159-8FD259ACD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4600" y="25908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5" name="Line 13">
                <a:extLst>
                  <a:ext uri="{FF2B5EF4-FFF2-40B4-BE49-F238E27FC236}">
                    <a16:creationId xmlns:a16="http://schemas.microsoft.com/office/drawing/2014/main" id="{52041CC7-4DB3-4F47-B869-B842F6A20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4600" y="32766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26" name="Text Box 14">
                <a:extLst>
                  <a:ext uri="{FF2B5EF4-FFF2-40B4-BE49-F238E27FC236}">
                    <a16:creationId xmlns:a16="http://schemas.microsoft.com/office/drawing/2014/main" id="{C2B6C8B9-3092-4CF7-BB14-C4BA44101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914400"/>
                <a:ext cx="11721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Investasi</a:t>
                </a:r>
              </a:p>
            </p:txBody>
          </p:sp>
          <p:sp>
            <p:nvSpPr>
              <p:cNvPr id="25627" name="Text Box 15">
                <a:extLst>
                  <a:ext uri="{FF2B5EF4-FFF2-40B4-BE49-F238E27FC236}">
                    <a16:creationId xmlns:a16="http://schemas.microsoft.com/office/drawing/2014/main" id="{44FCCEBE-CC53-430D-9588-E5F79A2CB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3291" y="2286000"/>
                <a:ext cx="803259" cy="2031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id-ID" sz="1793"/>
                  <a:t>I</a:t>
                </a:r>
                <a:r>
                  <a:rPr lang="en-US" altLang="id-ID" sz="1196"/>
                  <a:t>2</a:t>
                </a:r>
              </a:p>
              <a:p>
                <a:pPr algn="r"/>
                <a:endParaRPr lang="en-US" altLang="id-ID" sz="1793"/>
              </a:p>
              <a:p>
                <a:pPr algn="r"/>
                <a:endParaRPr lang="en-US" altLang="id-ID" sz="1793"/>
              </a:p>
              <a:p>
                <a:pPr algn="r"/>
                <a:r>
                  <a:rPr lang="en-US" altLang="id-ID" sz="1793"/>
                  <a:t>Io (ro)</a:t>
                </a:r>
              </a:p>
              <a:p>
                <a:pPr algn="r"/>
                <a:endParaRPr lang="en-US" altLang="id-ID" sz="1793"/>
              </a:p>
              <a:p>
                <a:pPr algn="r"/>
                <a:endParaRPr lang="en-US" altLang="id-ID" sz="1793"/>
              </a:p>
              <a:p>
                <a:pPr algn="r"/>
                <a:r>
                  <a:rPr lang="en-US" altLang="id-ID" sz="1793"/>
                  <a:t>I</a:t>
                </a:r>
                <a:r>
                  <a:rPr lang="en-US" altLang="id-ID" sz="1196"/>
                  <a:t>1</a:t>
                </a:r>
              </a:p>
            </p:txBody>
          </p:sp>
          <p:sp>
            <p:nvSpPr>
              <p:cNvPr id="25628" name="Text Box 16">
                <a:extLst>
                  <a:ext uri="{FF2B5EF4-FFF2-40B4-BE49-F238E27FC236}">
                    <a16:creationId xmlns:a16="http://schemas.microsoft.com/office/drawing/2014/main" id="{021FCE54-B12E-4F9F-989D-45A757E2D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4800600"/>
                <a:ext cx="4046861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0				Y</a:t>
                </a:r>
              </a:p>
            </p:txBody>
          </p:sp>
        </p:grpSp>
      </p:grpSp>
      <p:grpSp>
        <p:nvGrpSpPr>
          <p:cNvPr id="25603" name="Group 25">
            <a:extLst>
              <a:ext uri="{FF2B5EF4-FFF2-40B4-BE49-F238E27FC236}">
                <a16:creationId xmlns:a16="http://schemas.microsoft.com/office/drawing/2014/main" id="{106E456B-07A3-4C52-A060-C36B4243013C}"/>
              </a:ext>
            </a:extLst>
          </p:cNvPr>
          <p:cNvGrpSpPr>
            <a:grpSpLocks/>
          </p:cNvGrpSpPr>
          <p:nvPr/>
        </p:nvGrpSpPr>
        <p:grpSpPr bwMode="auto">
          <a:xfrm>
            <a:off x="4711134" y="1670192"/>
            <a:ext cx="4115421" cy="4240049"/>
            <a:chOff x="4724400" y="1676400"/>
            <a:chExt cx="4130720" cy="4255811"/>
          </a:xfrm>
        </p:grpSpPr>
        <p:sp>
          <p:nvSpPr>
            <p:cNvPr id="25607" name="Text Box 19">
              <a:extLst>
                <a:ext uri="{FF2B5EF4-FFF2-40B4-BE49-F238E27FC236}">
                  <a16:creationId xmlns:a16="http://schemas.microsoft.com/office/drawing/2014/main" id="{77079154-8404-4F5D-8B98-2AFD4902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133600"/>
              <a:ext cx="247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I</a:t>
              </a:r>
            </a:p>
          </p:txBody>
        </p:sp>
        <p:grpSp>
          <p:nvGrpSpPr>
            <p:cNvPr id="25608" name="Group 24">
              <a:extLst>
                <a:ext uri="{FF2B5EF4-FFF2-40B4-BE49-F238E27FC236}">
                  <a16:creationId xmlns:a16="http://schemas.microsoft.com/office/drawing/2014/main" id="{667F371F-6780-459F-B77F-D96942D94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1676400"/>
              <a:ext cx="4130720" cy="4255811"/>
              <a:chOff x="4800600" y="990600"/>
              <a:chExt cx="4130720" cy="4255811"/>
            </a:xfrm>
          </p:grpSpPr>
          <p:sp>
            <p:nvSpPr>
              <p:cNvPr id="25609" name="Line 5">
                <a:extLst>
                  <a:ext uri="{FF2B5EF4-FFF2-40B4-BE49-F238E27FC236}">
                    <a16:creationId xmlns:a16="http://schemas.microsoft.com/office/drawing/2014/main" id="{61F7BB43-E9BC-4CF4-B833-EBE9CF40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1143000"/>
                <a:ext cx="0" cy="3505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0" name="Line 7">
                <a:extLst>
                  <a:ext uri="{FF2B5EF4-FFF2-40B4-BE49-F238E27FC236}">
                    <a16:creationId xmlns:a16="http://schemas.microsoft.com/office/drawing/2014/main" id="{182C8477-A43D-4602-97EB-A9FF9633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46482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1" name="Line 18">
                <a:extLst>
                  <a:ext uri="{FF2B5EF4-FFF2-40B4-BE49-F238E27FC236}">
                    <a16:creationId xmlns:a16="http://schemas.microsoft.com/office/drawing/2014/main" id="{60C61A93-8DA2-4FD8-A942-5B51C53E7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2600" y="1676400"/>
                <a:ext cx="2971800" cy="228600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2" name="Line 20">
                <a:extLst>
                  <a:ext uri="{FF2B5EF4-FFF2-40B4-BE49-F238E27FC236}">
                    <a16:creationId xmlns:a16="http://schemas.microsoft.com/office/drawing/2014/main" id="{BD974142-D5B0-4FFE-B50A-2397FEE01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3200400"/>
                <a:ext cx="1447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3" name="Line 21">
                <a:extLst>
                  <a:ext uri="{FF2B5EF4-FFF2-40B4-BE49-F238E27FC236}">
                    <a16:creationId xmlns:a16="http://schemas.microsoft.com/office/drawing/2014/main" id="{07C8757A-C524-4ED7-A391-EE104AE6E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3200" y="3200400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4" name="Line 22">
                <a:extLst>
                  <a:ext uri="{FF2B5EF4-FFF2-40B4-BE49-F238E27FC236}">
                    <a16:creationId xmlns:a16="http://schemas.microsoft.com/office/drawing/2014/main" id="{43908B1E-AA1F-4B19-AAE9-EEC703A7E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2209800"/>
                <a:ext cx="274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5" name="Line 23">
                <a:extLst>
                  <a:ext uri="{FF2B5EF4-FFF2-40B4-BE49-F238E27FC236}">
                    <a16:creationId xmlns:a16="http://schemas.microsoft.com/office/drawing/2014/main" id="{9ABDB5CD-10D0-4C62-B94E-9DE74941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8600" y="2209800"/>
                <a:ext cx="0" cy="2438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5616" name="Text Box 24">
                <a:extLst>
                  <a:ext uri="{FF2B5EF4-FFF2-40B4-BE49-F238E27FC236}">
                    <a16:creationId xmlns:a16="http://schemas.microsoft.com/office/drawing/2014/main" id="{EE61BE4B-FCFB-4CC2-BA26-62DF749B07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4876800"/>
                <a:ext cx="3978320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0	        Y0		Y1         Y</a:t>
                </a:r>
              </a:p>
            </p:txBody>
          </p:sp>
          <p:sp>
            <p:nvSpPr>
              <p:cNvPr id="25617" name="Text Box 25">
                <a:extLst>
                  <a:ext uri="{FF2B5EF4-FFF2-40B4-BE49-F238E27FC236}">
                    <a16:creationId xmlns:a16="http://schemas.microsoft.com/office/drawing/2014/main" id="{811AD34B-6102-4944-97CC-EA63E8C76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0" y="990600"/>
                <a:ext cx="378428" cy="2585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I</a:t>
                </a:r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r>
                  <a:rPr lang="en-US" altLang="id-ID" sz="1793"/>
                  <a:t>I</a:t>
                </a:r>
                <a:r>
                  <a:rPr lang="en-US" altLang="id-ID" sz="1196"/>
                  <a:t>1</a:t>
                </a:r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r>
                  <a:rPr lang="en-US" altLang="id-ID" sz="1793"/>
                  <a:t>Io</a:t>
                </a:r>
              </a:p>
            </p:txBody>
          </p:sp>
        </p:grpSp>
      </p:grpSp>
      <p:sp>
        <p:nvSpPr>
          <p:cNvPr id="40982" name="Text Box 26">
            <a:extLst>
              <a:ext uri="{FF2B5EF4-FFF2-40B4-BE49-F238E27FC236}">
                <a16:creationId xmlns:a16="http://schemas.microsoft.com/office/drawing/2014/main" id="{03103057-4203-441F-995E-3B5D4F3C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" y="911014"/>
            <a:ext cx="7743613" cy="3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9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(1) </a:t>
            </a:r>
            <a:r>
              <a:rPr lang="en-US" sz="179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Investasi</a:t>
            </a:r>
            <a:r>
              <a:rPr lang="en-US" sz="179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Otonom</a:t>
            </a:r>
            <a:r>
              <a:rPr lang="en-US" sz="179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(2) </a:t>
            </a:r>
            <a:r>
              <a:rPr lang="en-US" sz="179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Investasi</a:t>
            </a:r>
            <a:r>
              <a:rPr lang="en-US" sz="179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793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terpengaruh</a:t>
            </a:r>
            <a:endParaRPr lang="en-US" sz="1793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5" name="Footer Placeholder 26">
            <a:extLst>
              <a:ext uri="{FF2B5EF4-FFF2-40B4-BE49-F238E27FC236}">
                <a16:creationId xmlns:a16="http://schemas.microsoft.com/office/drawing/2014/main" id="{412DB58F-4426-4CE9-8B9D-62E59CBC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D2BFA3F2-CF90-4E41-B56D-D7D14587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3" y="1442438"/>
            <a:ext cx="7895449" cy="475277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1594" dirty="0">
              <a:latin typeface="Arial" charset="0"/>
              <a:cs typeface="Arial" charset="0"/>
            </a:endParaRPr>
          </a:p>
          <a:p>
            <a:pPr algn="l">
              <a:buFontTx/>
              <a:buAutoNum type="arabicPeriod"/>
              <a:defRPr/>
            </a:pPr>
            <a:r>
              <a:rPr lang="en-US" sz="1594" dirty="0">
                <a:latin typeface="Arial" charset="0"/>
                <a:cs typeface="Arial" charset="0"/>
              </a:rPr>
              <a:t>Tingkat </a:t>
            </a:r>
            <a:r>
              <a:rPr lang="en-US" sz="1594" dirty="0" err="1">
                <a:latin typeface="Arial" charset="0"/>
                <a:cs typeface="Arial" charset="0"/>
              </a:rPr>
              <a:t>Pengembalian</a:t>
            </a:r>
            <a:r>
              <a:rPr lang="en-US" sz="1594" dirty="0">
                <a:latin typeface="Arial" charset="0"/>
                <a:cs typeface="Arial" charset="0"/>
              </a:rPr>
              <a:t> yang </a:t>
            </a:r>
            <a:r>
              <a:rPr lang="en-US" sz="1594" dirty="0" err="1">
                <a:latin typeface="Arial" charset="0"/>
                <a:cs typeface="Arial" charset="0"/>
              </a:rPr>
              <a:t>Diharapkan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i="1" dirty="0">
                <a:latin typeface="Arial" charset="0"/>
                <a:cs typeface="Arial" charset="0"/>
              </a:rPr>
              <a:t>(Expected Rate of Return)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	a.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b="1" i="1" dirty="0" err="1">
                <a:latin typeface="Arial" charset="0"/>
                <a:cs typeface="Arial" charset="0"/>
              </a:rPr>
              <a:t>Kondisi</a:t>
            </a:r>
            <a:r>
              <a:rPr lang="en-US" sz="1594" b="1" i="1" dirty="0">
                <a:latin typeface="Arial" charset="0"/>
                <a:cs typeface="Arial" charset="0"/>
              </a:rPr>
              <a:t> Internal Perusahaan </a:t>
            </a: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	    </a:t>
            </a:r>
            <a:r>
              <a:rPr lang="en-US" sz="1594" i="1" dirty="0" err="1">
                <a:latin typeface="Arial" charset="0"/>
                <a:cs typeface="Arial" charset="0"/>
              </a:rPr>
              <a:t>adalah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faktor-faktor</a:t>
            </a:r>
            <a:r>
              <a:rPr lang="en-US" sz="1594" i="1" dirty="0">
                <a:latin typeface="Arial" charset="0"/>
                <a:cs typeface="Arial" charset="0"/>
              </a:rPr>
              <a:t> yang </a:t>
            </a:r>
            <a:r>
              <a:rPr lang="en-US" sz="1594" i="1" dirty="0" err="1">
                <a:latin typeface="Arial" charset="0"/>
                <a:cs typeface="Arial" charset="0"/>
              </a:rPr>
              <a:t>berada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dibawah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kontrol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perusahaan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	    (</a:t>
            </a:r>
            <a:r>
              <a:rPr lang="en-US" sz="1594" i="1" dirty="0" err="1">
                <a:latin typeface="Arial" charset="0"/>
                <a:cs typeface="Arial" charset="0"/>
              </a:rPr>
              <a:t>tingkat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efisiensi</a:t>
            </a:r>
            <a:r>
              <a:rPr lang="en-US" sz="1594" i="1" dirty="0">
                <a:latin typeface="Arial" charset="0"/>
                <a:cs typeface="Arial" charset="0"/>
              </a:rPr>
              <a:t>, </a:t>
            </a:r>
            <a:r>
              <a:rPr lang="en-US" sz="1594" i="1" dirty="0" err="1">
                <a:latin typeface="Arial" charset="0"/>
                <a:cs typeface="Arial" charset="0"/>
              </a:rPr>
              <a:t>kualitas</a:t>
            </a:r>
            <a:r>
              <a:rPr lang="en-US" sz="1594" i="1" dirty="0">
                <a:latin typeface="Arial" charset="0"/>
                <a:cs typeface="Arial" charset="0"/>
              </a:rPr>
              <a:t> SDM </a:t>
            </a:r>
            <a:r>
              <a:rPr lang="en-US" sz="1594" i="1" dirty="0" err="1">
                <a:latin typeface="Arial" charset="0"/>
                <a:cs typeface="Arial" charset="0"/>
              </a:rPr>
              <a:t>dan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teknologi</a:t>
            </a:r>
            <a:r>
              <a:rPr lang="en-US" sz="1594" i="1" dirty="0">
                <a:latin typeface="Arial" charset="0"/>
                <a:cs typeface="Arial" charset="0"/>
              </a:rPr>
              <a:t>)</a:t>
            </a: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	b</a:t>
            </a:r>
            <a:r>
              <a:rPr lang="en-US" sz="1594" b="1" i="1" dirty="0">
                <a:latin typeface="Arial" charset="0"/>
                <a:cs typeface="Arial" charset="0"/>
              </a:rPr>
              <a:t>. </a:t>
            </a:r>
            <a:r>
              <a:rPr lang="en-US" sz="1594" b="1" i="1" dirty="0" err="1">
                <a:latin typeface="Arial" charset="0"/>
                <a:cs typeface="Arial" charset="0"/>
              </a:rPr>
              <a:t>Kondisi</a:t>
            </a:r>
            <a:r>
              <a:rPr lang="en-US" sz="1594" b="1" i="1" dirty="0">
                <a:latin typeface="Arial" charset="0"/>
                <a:cs typeface="Arial" charset="0"/>
              </a:rPr>
              <a:t> </a:t>
            </a:r>
            <a:r>
              <a:rPr lang="en-US" sz="1594" b="1" i="1" dirty="0" err="1">
                <a:latin typeface="Arial" charset="0"/>
                <a:cs typeface="Arial" charset="0"/>
              </a:rPr>
              <a:t>Eksternal</a:t>
            </a:r>
            <a:r>
              <a:rPr lang="en-US" sz="1594" b="1" i="1" dirty="0">
                <a:latin typeface="Arial" charset="0"/>
                <a:cs typeface="Arial" charset="0"/>
              </a:rPr>
              <a:t> Perusahaan </a:t>
            </a: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	    </a:t>
            </a:r>
            <a:r>
              <a:rPr lang="en-US" sz="1594" i="1" dirty="0" err="1">
                <a:latin typeface="Arial" charset="0"/>
                <a:cs typeface="Arial" charset="0"/>
              </a:rPr>
              <a:t>adalah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perkiraan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tentang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tingkat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produksi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dan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pertumbuhan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ekonomi</a:t>
            </a:r>
            <a:endParaRPr lang="en-US" sz="1594" i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	    </a:t>
            </a:r>
            <a:r>
              <a:rPr lang="en-US" sz="1594" i="1" dirty="0" err="1">
                <a:latin typeface="Arial" charset="0"/>
                <a:cs typeface="Arial" charset="0"/>
              </a:rPr>
              <a:t>domestik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maupun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internasional</a:t>
            </a:r>
            <a:r>
              <a:rPr lang="en-US" sz="1594" i="1" dirty="0">
                <a:latin typeface="Arial" charset="0"/>
                <a:cs typeface="Arial" charset="0"/>
              </a:rPr>
              <a:t>.</a:t>
            </a:r>
          </a:p>
          <a:p>
            <a:pPr algn="l">
              <a:defRPr/>
            </a:pPr>
            <a:endParaRPr lang="en-US" sz="1594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2. </a:t>
            </a:r>
            <a:r>
              <a:rPr lang="en-US" sz="1594" dirty="0" err="1">
                <a:latin typeface="Arial" charset="0"/>
                <a:cs typeface="Arial" charset="0"/>
              </a:rPr>
              <a:t>Biaya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Investasi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    yang paling </a:t>
            </a:r>
            <a:r>
              <a:rPr lang="en-US" sz="1594" dirty="0" err="1">
                <a:latin typeface="Arial" charset="0"/>
                <a:cs typeface="Arial" charset="0"/>
              </a:rPr>
              <a:t>menentukan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adalah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tingkat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bunga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pinjaman</a:t>
            </a:r>
            <a:r>
              <a:rPr lang="en-US" sz="1594" dirty="0">
                <a:latin typeface="Arial" charset="0"/>
                <a:cs typeface="Arial" charset="0"/>
              </a:rPr>
              <a:t>.</a:t>
            </a:r>
          </a:p>
          <a:p>
            <a:pPr algn="l">
              <a:defRPr/>
            </a:pPr>
            <a:endParaRPr lang="en-US" sz="1594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3. </a:t>
            </a:r>
            <a:r>
              <a:rPr lang="en-US" sz="1594" i="1" dirty="0">
                <a:latin typeface="Arial" charset="0"/>
                <a:cs typeface="Arial" charset="0"/>
              </a:rPr>
              <a:t>Marginal Efficiency of Capital</a:t>
            </a:r>
            <a:r>
              <a:rPr lang="en-US" sz="1594" dirty="0">
                <a:latin typeface="Arial" charset="0"/>
                <a:cs typeface="Arial" charset="0"/>
              </a:rPr>
              <a:t> (MEC)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    </a:t>
            </a:r>
            <a:r>
              <a:rPr lang="en-US" sz="1594" dirty="0" err="1">
                <a:latin typeface="Arial" charset="0"/>
                <a:cs typeface="Arial" charset="0"/>
              </a:rPr>
              <a:t>adalah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tingkat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pengembalian</a:t>
            </a:r>
            <a:r>
              <a:rPr lang="en-US" sz="1594" dirty="0">
                <a:latin typeface="Arial" charset="0"/>
                <a:cs typeface="Arial" charset="0"/>
              </a:rPr>
              <a:t> yang </a:t>
            </a:r>
            <a:r>
              <a:rPr lang="en-US" sz="1594" dirty="0" err="1">
                <a:latin typeface="Arial" charset="0"/>
                <a:cs typeface="Arial" charset="0"/>
              </a:rPr>
              <a:t>diharapkan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dari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setiap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tambahan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barang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    modal.  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					   </a:t>
            </a:r>
            <a:r>
              <a:rPr lang="en-US" sz="1594" b="1" dirty="0">
                <a:latin typeface="Arial" charset="0"/>
                <a:cs typeface="Arial" charset="0"/>
              </a:rPr>
              <a:t>X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4. </a:t>
            </a:r>
            <a:r>
              <a:rPr lang="en-US" sz="1594" dirty="0" err="1">
                <a:latin typeface="Arial" charset="0"/>
                <a:cs typeface="Arial" charset="0"/>
              </a:rPr>
              <a:t>Nilai</a:t>
            </a:r>
            <a:r>
              <a:rPr lang="en-US" sz="1594" dirty="0"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latin typeface="Arial" charset="0"/>
                <a:cs typeface="Arial" charset="0"/>
              </a:rPr>
              <a:t>Sekarang</a:t>
            </a:r>
            <a:r>
              <a:rPr lang="en-US" sz="1594" dirty="0">
                <a:latin typeface="Arial" charset="0"/>
                <a:cs typeface="Arial" charset="0"/>
              </a:rPr>
              <a:t> (</a:t>
            </a:r>
            <a:r>
              <a:rPr lang="en-US" sz="1594" i="1" dirty="0">
                <a:latin typeface="Arial" charset="0"/>
                <a:cs typeface="Arial" charset="0"/>
              </a:rPr>
              <a:t>Present Value</a:t>
            </a:r>
            <a:r>
              <a:rPr lang="en-US" sz="1594" dirty="0">
                <a:latin typeface="Arial" charset="0"/>
                <a:cs typeface="Arial" charset="0"/>
              </a:rPr>
              <a:t>): 	</a:t>
            </a:r>
            <a:r>
              <a:rPr lang="en-US" sz="1594" b="1" dirty="0">
                <a:latin typeface="Arial" charset="0"/>
                <a:cs typeface="Arial" charset="0"/>
              </a:rPr>
              <a:t>NS =</a:t>
            </a:r>
            <a:r>
              <a:rPr lang="en-US" sz="1594" dirty="0">
                <a:latin typeface="Arial" charset="0"/>
                <a:cs typeface="Arial" charset="0"/>
              </a:rPr>
              <a:t>	</a:t>
            </a:r>
            <a:r>
              <a:rPr lang="en-US" sz="1594" b="1" dirty="0">
                <a:latin typeface="Arial" charset="0"/>
                <a:cs typeface="Arial" charset="0"/>
              </a:rPr>
              <a:t>(1 +r)t</a:t>
            </a:r>
          </a:p>
          <a:p>
            <a:pPr algn="l">
              <a:defRPr/>
            </a:pPr>
            <a:endParaRPr lang="en-US" sz="1594" b="1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1594" i="1" dirty="0">
                <a:latin typeface="Arial" charset="0"/>
                <a:cs typeface="Arial" charset="0"/>
              </a:rPr>
              <a:t>5. </a:t>
            </a:r>
            <a:r>
              <a:rPr lang="en-US" sz="1594" i="1" dirty="0" err="1">
                <a:latin typeface="Arial" charset="0"/>
                <a:cs typeface="Arial" charset="0"/>
              </a:rPr>
              <a:t>Nilai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Masa</a:t>
            </a:r>
            <a:r>
              <a:rPr lang="en-US" sz="1594" i="1" dirty="0">
                <a:latin typeface="Arial" charset="0"/>
                <a:cs typeface="Arial" charset="0"/>
              </a:rPr>
              <a:t> </a:t>
            </a:r>
            <a:r>
              <a:rPr lang="en-US" sz="1594" i="1" dirty="0" err="1">
                <a:latin typeface="Arial" charset="0"/>
                <a:cs typeface="Arial" charset="0"/>
              </a:rPr>
              <a:t>mendatang</a:t>
            </a:r>
            <a:r>
              <a:rPr lang="en-US" sz="1594" dirty="0">
                <a:latin typeface="Arial" charset="0"/>
                <a:cs typeface="Arial" charset="0"/>
              </a:rPr>
              <a:t> (Future Value):	</a:t>
            </a:r>
            <a:r>
              <a:rPr lang="en-US" sz="1594" b="1" dirty="0">
                <a:latin typeface="Arial" charset="0"/>
                <a:cs typeface="Arial" charset="0"/>
              </a:rPr>
              <a:t>F = A (1 + r)t</a:t>
            </a:r>
            <a:r>
              <a:rPr lang="en-US" sz="1594" dirty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0894EDAF-A6AC-4EBF-8E2D-E1C5011D7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2560" y="5390162"/>
            <a:ext cx="9869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9E92B-3819-42CA-92E7-413153C40FB4}"/>
              </a:ext>
            </a:extLst>
          </p:cNvPr>
          <p:cNvSpPr/>
          <p:nvPr/>
        </p:nvSpPr>
        <p:spPr>
          <a:xfrm>
            <a:off x="535658" y="759178"/>
            <a:ext cx="4555067" cy="7054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Faktor-faktor</a:t>
            </a:r>
            <a:r>
              <a:rPr lang="en-US" sz="19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yang </a:t>
            </a:r>
            <a:r>
              <a:rPr lang="en-US" sz="19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Mempengaruhi</a:t>
            </a:r>
            <a:r>
              <a:rPr lang="en-US" sz="19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Tingkat </a:t>
            </a:r>
            <a:r>
              <a:rPr lang="en-US" sz="199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Investasi</a:t>
            </a:r>
            <a:endParaRPr lang="en-US" sz="199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29" name="Footer Placeholder 4">
            <a:extLst>
              <a:ext uri="{FF2B5EF4-FFF2-40B4-BE49-F238E27FC236}">
                <a16:creationId xmlns:a16="http://schemas.microsoft.com/office/drawing/2014/main" id="{40CAA289-66F1-4C35-968B-E7576861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39C398A4-22EF-484F-A35C-7DC28D35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6" y="531425"/>
            <a:ext cx="4388997" cy="3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Hubungan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antara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MEC </a:t>
            </a:r>
            <a:r>
              <a:rPr lang="en-US" sz="199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dengan</a:t>
            </a:r>
            <a:r>
              <a:rPr lang="en-US" sz="19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MEI</a:t>
            </a:r>
          </a:p>
        </p:txBody>
      </p:sp>
      <p:grpSp>
        <p:nvGrpSpPr>
          <p:cNvPr id="27651" name="Group 16">
            <a:extLst>
              <a:ext uri="{FF2B5EF4-FFF2-40B4-BE49-F238E27FC236}">
                <a16:creationId xmlns:a16="http://schemas.microsoft.com/office/drawing/2014/main" id="{508868BD-132D-4F70-9DF7-8F6F18710EE6}"/>
              </a:ext>
            </a:extLst>
          </p:cNvPr>
          <p:cNvGrpSpPr>
            <a:grpSpLocks/>
          </p:cNvGrpSpPr>
          <p:nvPr/>
        </p:nvGrpSpPr>
        <p:grpSpPr bwMode="auto">
          <a:xfrm>
            <a:off x="535658" y="1062850"/>
            <a:ext cx="4798235" cy="3936378"/>
            <a:chOff x="533400" y="1066800"/>
            <a:chExt cx="4816072" cy="3951011"/>
          </a:xfrm>
        </p:grpSpPr>
        <p:sp>
          <p:nvSpPr>
            <p:cNvPr id="27656" name="Line 6">
              <a:extLst>
                <a:ext uri="{FF2B5EF4-FFF2-40B4-BE49-F238E27FC236}">
                  <a16:creationId xmlns:a16="http://schemas.microsoft.com/office/drawing/2014/main" id="{DAA68EFE-4AC1-4170-B0A7-BCE2D92D8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45720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grpSp>
          <p:nvGrpSpPr>
            <p:cNvPr id="27657" name="Group 15">
              <a:extLst>
                <a:ext uri="{FF2B5EF4-FFF2-40B4-BE49-F238E27FC236}">
                  <a16:creationId xmlns:a16="http://schemas.microsoft.com/office/drawing/2014/main" id="{3A833903-BBAA-4AA5-AAD1-EEDCAA1D2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066800"/>
              <a:ext cx="4816072" cy="3951011"/>
              <a:chOff x="1203325" y="1066800"/>
              <a:chExt cx="4816072" cy="3951011"/>
            </a:xfrm>
          </p:grpSpPr>
          <p:sp>
            <p:nvSpPr>
              <p:cNvPr id="27658" name="Line 5">
                <a:extLst>
                  <a:ext uri="{FF2B5EF4-FFF2-40B4-BE49-F238E27FC236}">
                    <a16:creationId xmlns:a16="http://schemas.microsoft.com/office/drawing/2014/main" id="{6FB91F7C-6D30-492F-8438-DE79B1DDD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1219200"/>
                <a:ext cx="0" cy="3352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59" name="Line 7">
                <a:extLst>
                  <a:ext uri="{FF2B5EF4-FFF2-40B4-BE49-F238E27FC236}">
                    <a16:creationId xmlns:a16="http://schemas.microsoft.com/office/drawing/2014/main" id="{B9EB572A-A301-4904-A3EF-817237579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1828800"/>
                <a:ext cx="3200400" cy="2133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60" name="Line 8">
                <a:extLst>
                  <a:ext uri="{FF2B5EF4-FFF2-40B4-BE49-F238E27FC236}">
                    <a16:creationId xmlns:a16="http://schemas.microsoft.com/office/drawing/2014/main" id="{8E2181D5-D95F-49AB-9680-EF2A2F05A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1828800"/>
                <a:ext cx="1600200" cy="2362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61" name="Line 9">
                <a:extLst>
                  <a:ext uri="{FF2B5EF4-FFF2-40B4-BE49-F238E27FC236}">
                    <a16:creationId xmlns:a16="http://schemas.microsoft.com/office/drawing/2014/main" id="{E613B581-D9F6-4136-8DD7-FB1D68DDB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743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62" name="Line 10">
                <a:extLst>
                  <a:ext uri="{FF2B5EF4-FFF2-40B4-BE49-F238E27FC236}">
                    <a16:creationId xmlns:a16="http://schemas.microsoft.com/office/drawing/2014/main" id="{E171F263-3C94-4AD5-BC50-75568B342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2743200"/>
                <a:ext cx="0" cy="182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63" name="Line 11">
                <a:extLst>
                  <a:ext uri="{FF2B5EF4-FFF2-40B4-BE49-F238E27FC236}">
                    <a16:creationId xmlns:a16="http://schemas.microsoft.com/office/drawing/2014/main" id="{92B2C5CA-08D0-40ED-AFF1-E9EBC6C2D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2743200"/>
                <a:ext cx="0" cy="182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27664" name="Text Box 12">
                <a:extLst>
                  <a:ext uri="{FF2B5EF4-FFF2-40B4-BE49-F238E27FC236}">
                    <a16:creationId xmlns:a16="http://schemas.microsoft.com/office/drawing/2014/main" id="{701D4B52-242C-4B33-83C6-873F9CB2C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725" y="3922713"/>
                <a:ext cx="1947167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MEI	     MEC</a:t>
                </a:r>
              </a:p>
            </p:txBody>
          </p:sp>
          <p:sp>
            <p:nvSpPr>
              <p:cNvPr id="27665" name="Text Box 13">
                <a:extLst>
                  <a:ext uri="{FF2B5EF4-FFF2-40B4-BE49-F238E27FC236}">
                    <a16:creationId xmlns:a16="http://schemas.microsoft.com/office/drawing/2014/main" id="{3F9C0F31-0414-4DE3-A134-BB28E9F88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1066800"/>
                <a:ext cx="1380812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MEC (%/th)</a:t>
                </a:r>
              </a:p>
            </p:txBody>
          </p:sp>
          <p:sp>
            <p:nvSpPr>
              <p:cNvPr id="27666" name="Text Box 14">
                <a:extLst>
                  <a:ext uri="{FF2B5EF4-FFF2-40B4-BE49-F238E27FC236}">
                    <a16:creationId xmlns:a16="http://schemas.microsoft.com/office/drawing/2014/main" id="{8B5DD9EB-2D6C-42B8-AFFB-124B0A0046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1925" y="4648200"/>
                <a:ext cx="4587472" cy="369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0       I1        Io		           Investasi</a:t>
                </a:r>
              </a:p>
            </p:txBody>
          </p:sp>
          <p:sp>
            <p:nvSpPr>
              <p:cNvPr id="27667" name="Text Box 15">
                <a:extLst>
                  <a:ext uri="{FF2B5EF4-FFF2-40B4-BE49-F238E27FC236}">
                    <a16:creationId xmlns:a16="http://schemas.microsoft.com/office/drawing/2014/main" id="{70D21D3D-49B6-4EB2-9323-E0A220CC7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3325" y="1636713"/>
                <a:ext cx="442786" cy="147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30</a:t>
                </a:r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endParaRPr lang="en-US" altLang="id-ID" sz="1793"/>
              </a:p>
              <a:p>
                <a:r>
                  <a:rPr lang="en-US" altLang="id-ID" sz="1793"/>
                  <a:t>20</a:t>
                </a:r>
              </a:p>
            </p:txBody>
          </p:sp>
        </p:grpSp>
      </p:grpSp>
      <p:sp>
        <p:nvSpPr>
          <p:cNvPr id="27652" name="Text Box 16">
            <a:extLst>
              <a:ext uri="{FF2B5EF4-FFF2-40B4-BE49-F238E27FC236}">
                <a16:creationId xmlns:a16="http://schemas.microsoft.com/office/drawing/2014/main" id="{BDC71FBE-4AF0-4E73-BA0A-30E2DCAB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2" y="5314245"/>
            <a:ext cx="8498480" cy="9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1793" b="1">
                <a:solidFill>
                  <a:srgbClr val="C00000"/>
                </a:solidFill>
              </a:rPr>
              <a:t>Kurva</a:t>
            </a:r>
            <a:r>
              <a:rPr lang="en-US" altLang="id-ID" sz="1793" b="1" i="1">
                <a:solidFill>
                  <a:srgbClr val="C00000"/>
                </a:solidFill>
              </a:rPr>
              <a:t> Marginal Efficiency of Investment </a:t>
            </a:r>
            <a:r>
              <a:rPr lang="en-US" altLang="id-ID" sz="1793" b="1">
                <a:solidFill>
                  <a:srgbClr val="C00000"/>
                </a:solidFill>
              </a:rPr>
              <a:t>(MEI)</a:t>
            </a:r>
            <a:r>
              <a:rPr lang="en-US" altLang="id-ID" sz="1793">
                <a:solidFill>
                  <a:srgbClr val="C00000"/>
                </a:solidFill>
              </a:rPr>
              <a:t> </a:t>
            </a:r>
            <a:r>
              <a:rPr lang="en-US" altLang="id-ID" sz="1793"/>
              <a:t>menunjukkan hubungan antara </a:t>
            </a:r>
          </a:p>
          <a:p>
            <a:pPr algn="l"/>
            <a:r>
              <a:rPr lang="en-US" altLang="id-ID" sz="1793"/>
              <a:t>tingkat bunga dengan tingkat investasi dalam suatu perekonomian, dengan</a:t>
            </a:r>
          </a:p>
          <a:p>
            <a:pPr algn="l"/>
            <a:r>
              <a:rPr lang="en-US" altLang="id-ID" sz="1793"/>
              <a:t>memperhitungkan perubahan harga barang modal.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AA35BDE-59E6-4456-85AC-A7AB6A84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725" y="759178"/>
            <a:ext cx="3644053" cy="42513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&amp;"/>
              <a:defRPr/>
            </a:pPr>
            <a:endParaRPr lang="en-US" sz="1594" dirty="0"/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&amp;"/>
              <a:defRPr/>
            </a:pP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adalah</a:t>
            </a:r>
            <a:r>
              <a:rPr lang="en-US" sz="1594" dirty="0"/>
              <a:t> </a:t>
            </a:r>
            <a:r>
              <a:rPr lang="en-US" sz="1594" dirty="0" err="1"/>
              <a:t>fungsi</a:t>
            </a:r>
            <a:r>
              <a:rPr lang="en-US" sz="1594" dirty="0"/>
              <a:t> </a:t>
            </a:r>
            <a:r>
              <a:rPr lang="en-US" sz="1594" dirty="0" err="1"/>
              <a:t>dari</a:t>
            </a:r>
            <a:r>
              <a:rPr lang="en-US" sz="1594" dirty="0"/>
              <a:t> </a:t>
            </a:r>
            <a:r>
              <a:rPr lang="en-US" sz="1594" dirty="0" err="1"/>
              <a:t>suku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MEC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I = f (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I0 + 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15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&amp;"/>
              <a:defRPr/>
            </a:pPr>
            <a:r>
              <a:rPr lang="en-US" sz="1594" dirty="0" err="1"/>
              <a:t>Variabel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ditentukan</a:t>
            </a:r>
            <a:r>
              <a:rPr lang="en-US" sz="1594" dirty="0"/>
              <a:t> </a:t>
            </a:r>
            <a:r>
              <a:rPr lang="en-US" sz="1594" dirty="0" err="1"/>
              <a:t>oleh</a:t>
            </a:r>
            <a:r>
              <a:rPr lang="en-US" sz="1594" dirty="0"/>
              <a:t>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</a:t>
            </a:r>
            <a:r>
              <a:rPr lang="en-US" sz="1594" i="1" dirty="0"/>
              <a:t>marginal </a:t>
            </a:r>
            <a:r>
              <a:rPr lang="en-US" sz="1594" i="1" dirty="0" err="1"/>
              <a:t>effisiency</a:t>
            </a:r>
            <a:r>
              <a:rPr lang="en-US" sz="1594" i="1" dirty="0"/>
              <a:t> of capital</a:t>
            </a:r>
            <a:r>
              <a:rPr lang="en-US" sz="1594" dirty="0"/>
              <a:t> (MEC)/</a:t>
            </a:r>
            <a:r>
              <a:rPr lang="en-US" sz="1594" dirty="0" err="1"/>
              <a:t>hasrat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.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tinggi</a:t>
            </a:r>
            <a:r>
              <a:rPr lang="en-US" sz="1594" dirty="0"/>
              <a:t> </a:t>
            </a:r>
            <a:r>
              <a:rPr lang="en-US" sz="1594" dirty="0" err="1"/>
              <a:t>suku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riil</a:t>
            </a:r>
            <a:r>
              <a:rPr lang="en-US" sz="1594" dirty="0"/>
              <a:t>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tingggi</a:t>
            </a:r>
            <a:r>
              <a:rPr lang="en-US" sz="1594" dirty="0"/>
              <a:t> </a:t>
            </a:r>
            <a:r>
              <a:rPr lang="en-US" sz="1594" dirty="0" err="1"/>
              <a:t>biaya</a:t>
            </a:r>
            <a:r>
              <a:rPr lang="en-US" sz="1594" dirty="0"/>
              <a:t> </a:t>
            </a:r>
            <a:r>
              <a:rPr lang="en-US" sz="1594" dirty="0" err="1"/>
              <a:t>peminjaman</a:t>
            </a:r>
            <a:r>
              <a:rPr lang="en-US" sz="1594" dirty="0"/>
              <a:t> </a:t>
            </a:r>
            <a:r>
              <a:rPr lang="en-US" sz="1594" dirty="0" err="1"/>
              <a:t>uang</a:t>
            </a:r>
            <a:r>
              <a:rPr lang="en-US" sz="1594" dirty="0"/>
              <a:t> </a:t>
            </a:r>
            <a:r>
              <a:rPr lang="en-US" sz="1594" dirty="0" err="1"/>
              <a:t>untuk</a:t>
            </a:r>
            <a:r>
              <a:rPr lang="en-US" sz="1594" dirty="0"/>
              <a:t> </a:t>
            </a:r>
            <a:r>
              <a:rPr lang="en-US" sz="1594" dirty="0" err="1"/>
              <a:t>tujuanm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berkurang</a:t>
            </a:r>
            <a:r>
              <a:rPr lang="en-US" sz="1594" dirty="0"/>
              <a:t>  </a:t>
            </a:r>
          </a:p>
          <a:p>
            <a:pPr marL="637396" lvl="1" indent="-24515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1594" dirty="0" err="1"/>
              <a:t>Bila</a:t>
            </a:r>
            <a:r>
              <a:rPr lang="en-US" sz="1594" dirty="0"/>
              <a:t> MEC &lt;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, </a:t>
            </a:r>
            <a:r>
              <a:rPr lang="en-US" sz="1594" dirty="0" err="1"/>
              <a:t>maka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tidak</a:t>
            </a:r>
            <a:r>
              <a:rPr lang="en-US" sz="1594" dirty="0"/>
              <a:t> </a:t>
            </a:r>
            <a:r>
              <a:rPr lang="en-US" sz="1594" dirty="0" err="1"/>
              <a:t>dilaksanakan</a:t>
            </a:r>
            <a:r>
              <a:rPr lang="en-US" sz="1594" dirty="0"/>
              <a:t>; </a:t>
            </a:r>
          </a:p>
          <a:p>
            <a:pPr marL="637396" lvl="1" indent="-24515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1594" dirty="0" err="1"/>
              <a:t>Bila</a:t>
            </a:r>
            <a:r>
              <a:rPr lang="en-US" sz="1594" dirty="0"/>
              <a:t> MEC &gt;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, </a:t>
            </a:r>
            <a:r>
              <a:rPr lang="en-US" sz="1594" dirty="0" err="1"/>
              <a:t>maka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dilaksanakan</a:t>
            </a:r>
            <a:endParaRPr lang="en-US" sz="1594" dirty="0"/>
          </a:p>
        </p:txBody>
      </p:sp>
      <p:sp>
        <p:nvSpPr>
          <p:cNvPr id="27654" name="Footer Placeholder 17">
            <a:extLst>
              <a:ext uri="{FF2B5EF4-FFF2-40B4-BE49-F238E27FC236}">
                <a16:creationId xmlns:a16="http://schemas.microsoft.com/office/drawing/2014/main" id="{0A8F566B-9423-42A1-AC40-ABDA85E8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8AE96D23-7BF1-4541-BAF1-E3CB36306C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40" y="1062849"/>
            <a:ext cx="8275038" cy="1897944"/>
          </a:xfrm>
        </p:spPr>
        <p:txBody>
          <a:bodyPr rtlCol="0">
            <a:normAutofit/>
          </a:bodyPr>
          <a:lstStyle/>
          <a:p>
            <a:pPr marL="273305" indent="-273305">
              <a:buFont typeface="Wingdings" pitchFamily="2" charset="2"/>
              <a:buChar char="&amp;"/>
              <a:defRPr/>
            </a:pP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adalah</a:t>
            </a:r>
            <a:r>
              <a:rPr lang="en-US" sz="1594" dirty="0"/>
              <a:t> </a:t>
            </a:r>
            <a:r>
              <a:rPr lang="en-US" sz="1594" dirty="0" err="1"/>
              <a:t>fungsi</a:t>
            </a:r>
            <a:r>
              <a:rPr lang="en-US" sz="1594" dirty="0"/>
              <a:t> </a:t>
            </a:r>
            <a:r>
              <a:rPr lang="en-US" sz="1594" dirty="0" err="1"/>
              <a:t>dari</a:t>
            </a:r>
            <a:r>
              <a:rPr lang="en-US" sz="1594" dirty="0"/>
              <a:t> </a:t>
            </a:r>
            <a:r>
              <a:rPr lang="en-US" sz="1594" dirty="0" err="1"/>
              <a:t>suku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MEC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I = f (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I0 + 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15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305" indent="-273305">
              <a:buFont typeface="Wingdings" pitchFamily="2" charset="2"/>
              <a:buChar char="&amp;"/>
              <a:defRPr/>
            </a:pPr>
            <a:r>
              <a:rPr lang="en-US" sz="1594" dirty="0" err="1"/>
              <a:t>Variabel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ditentukan</a:t>
            </a:r>
            <a:r>
              <a:rPr lang="en-US" sz="1594" dirty="0"/>
              <a:t> </a:t>
            </a:r>
            <a:r>
              <a:rPr lang="en-US" sz="1594" dirty="0" err="1"/>
              <a:t>oleh</a:t>
            </a:r>
            <a:r>
              <a:rPr lang="en-US" sz="1594" dirty="0"/>
              <a:t>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</a:t>
            </a:r>
            <a:r>
              <a:rPr lang="en-US" sz="1594" i="1" dirty="0"/>
              <a:t>marginal </a:t>
            </a:r>
            <a:r>
              <a:rPr lang="en-US" sz="1594" i="1" dirty="0" err="1"/>
              <a:t>effisiency</a:t>
            </a:r>
            <a:r>
              <a:rPr lang="en-US" sz="1594" i="1" dirty="0"/>
              <a:t> of capital</a:t>
            </a:r>
            <a:r>
              <a:rPr lang="en-US" sz="1594" dirty="0"/>
              <a:t> (MEC)/</a:t>
            </a:r>
            <a:r>
              <a:rPr lang="en-US" sz="1594" dirty="0" err="1"/>
              <a:t>hasrat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.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tinggi</a:t>
            </a:r>
            <a:r>
              <a:rPr lang="en-US" sz="1594" dirty="0"/>
              <a:t> </a:t>
            </a:r>
            <a:r>
              <a:rPr lang="en-US" sz="1594" dirty="0" err="1"/>
              <a:t>suku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 </a:t>
            </a:r>
            <a:r>
              <a:rPr lang="en-US" sz="1594" dirty="0" err="1"/>
              <a:t>riil</a:t>
            </a:r>
            <a:r>
              <a:rPr lang="en-US" sz="1594" dirty="0"/>
              <a:t>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tingggi</a:t>
            </a:r>
            <a:r>
              <a:rPr lang="en-US" sz="1594" dirty="0"/>
              <a:t> </a:t>
            </a:r>
            <a:r>
              <a:rPr lang="en-US" sz="1594" dirty="0" err="1"/>
              <a:t>biaya</a:t>
            </a:r>
            <a:r>
              <a:rPr lang="en-US" sz="1594" dirty="0"/>
              <a:t> </a:t>
            </a:r>
            <a:r>
              <a:rPr lang="en-US" sz="1594" dirty="0" err="1"/>
              <a:t>peminjaman</a:t>
            </a:r>
            <a:r>
              <a:rPr lang="en-US" sz="1594" dirty="0"/>
              <a:t> </a:t>
            </a:r>
            <a:r>
              <a:rPr lang="en-US" sz="1594" dirty="0" err="1"/>
              <a:t>uang</a:t>
            </a:r>
            <a:r>
              <a:rPr lang="en-US" sz="1594" dirty="0"/>
              <a:t> </a:t>
            </a:r>
            <a:r>
              <a:rPr lang="en-US" sz="1594" dirty="0" err="1"/>
              <a:t>untuk</a:t>
            </a:r>
            <a:r>
              <a:rPr lang="en-US" sz="1594" dirty="0"/>
              <a:t> </a:t>
            </a:r>
            <a:r>
              <a:rPr lang="en-US" sz="1594" dirty="0" err="1"/>
              <a:t>tujuanm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dan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semakin</a:t>
            </a:r>
            <a:r>
              <a:rPr lang="en-US" sz="1594" dirty="0"/>
              <a:t> </a:t>
            </a:r>
            <a:r>
              <a:rPr lang="en-US" sz="1594" dirty="0" err="1"/>
              <a:t>berkurang</a:t>
            </a:r>
            <a:r>
              <a:rPr lang="en-US" sz="1594" dirty="0"/>
              <a:t>  </a:t>
            </a:r>
          </a:p>
          <a:p>
            <a:pPr lvl="1" indent="-273305">
              <a:buFont typeface="Wingdings" pitchFamily="2" charset="2"/>
              <a:buChar char="ü"/>
              <a:defRPr/>
            </a:pPr>
            <a:r>
              <a:rPr lang="en-US" sz="1594" dirty="0" err="1"/>
              <a:t>Bila</a:t>
            </a:r>
            <a:r>
              <a:rPr lang="en-US" sz="1594" dirty="0"/>
              <a:t> MEC &lt;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, </a:t>
            </a:r>
            <a:r>
              <a:rPr lang="en-US" sz="1594" dirty="0" err="1"/>
              <a:t>maka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tidak</a:t>
            </a:r>
            <a:r>
              <a:rPr lang="en-US" sz="1594" dirty="0"/>
              <a:t> </a:t>
            </a:r>
            <a:r>
              <a:rPr lang="en-US" sz="1594" dirty="0" err="1"/>
              <a:t>dilaksanakan</a:t>
            </a:r>
            <a:r>
              <a:rPr lang="en-US" sz="1594" dirty="0"/>
              <a:t>; </a:t>
            </a:r>
          </a:p>
          <a:p>
            <a:pPr lvl="1" indent="-273305">
              <a:buFont typeface="Wingdings" pitchFamily="2" charset="2"/>
              <a:buChar char="ü"/>
              <a:defRPr/>
            </a:pPr>
            <a:r>
              <a:rPr lang="en-US" sz="1594" dirty="0" err="1"/>
              <a:t>Bila</a:t>
            </a:r>
            <a:r>
              <a:rPr lang="en-US" sz="1594" dirty="0"/>
              <a:t> MEC &gt; </a:t>
            </a:r>
            <a:r>
              <a:rPr lang="en-US" sz="1594" dirty="0" err="1"/>
              <a:t>tingkat</a:t>
            </a:r>
            <a:r>
              <a:rPr lang="en-US" sz="1594" dirty="0"/>
              <a:t> </a:t>
            </a:r>
            <a:r>
              <a:rPr lang="en-US" sz="1594" dirty="0" err="1"/>
              <a:t>bunga</a:t>
            </a:r>
            <a:r>
              <a:rPr lang="en-US" sz="1594" dirty="0"/>
              <a:t>, </a:t>
            </a:r>
            <a:r>
              <a:rPr lang="en-US" sz="1594" dirty="0" err="1"/>
              <a:t>maka</a:t>
            </a:r>
            <a:r>
              <a:rPr lang="en-US" sz="1594" dirty="0"/>
              <a:t> </a:t>
            </a:r>
            <a:r>
              <a:rPr lang="en-US" sz="1594" dirty="0" err="1"/>
              <a:t>Investasi</a:t>
            </a:r>
            <a:r>
              <a:rPr lang="en-US" sz="1594" dirty="0"/>
              <a:t> </a:t>
            </a:r>
            <a:r>
              <a:rPr lang="en-US" sz="1594" dirty="0" err="1"/>
              <a:t>dilaksanakan</a:t>
            </a:r>
            <a:endParaRPr lang="en-US" sz="1594" dirty="0"/>
          </a:p>
        </p:txBody>
      </p:sp>
      <p:sp>
        <p:nvSpPr>
          <p:cNvPr id="28675" name="Footer Placeholder 35">
            <a:extLst>
              <a:ext uri="{FF2B5EF4-FFF2-40B4-BE49-F238E27FC236}">
                <a16:creationId xmlns:a16="http://schemas.microsoft.com/office/drawing/2014/main" id="{5DB3FB6F-47E9-4D03-95E6-9321E697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A2B3760-7D52-432C-9FC9-36EC3FB2C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658" y="303671"/>
            <a:ext cx="4099560" cy="6832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98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sz="39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8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Investasi</a:t>
            </a:r>
            <a:endParaRPr lang="en-US" sz="398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AFCAAE51-BC46-4286-9E07-B60737149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8918" y="3340382"/>
            <a:ext cx="0" cy="250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793"/>
          </a:p>
        </p:txBody>
      </p:sp>
      <p:grpSp>
        <p:nvGrpSpPr>
          <p:cNvPr id="28679" name="Group 33">
            <a:extLst>
              <a:ext uri="{FF2B5EF4-FFF2-40B4-BE49-F238E27FC236}">
                <a16:creationId xmlns:a16="http://schemas.microsoft.com/office/drawing/2014/main" id="{10A51464-11C5-45A6-8A43-63990B8AC50A}"/>
              </a:ext>
            </a:extLst>
          </p:cNvPr>
          <p:cNvGrpSpPr>
            <a:grpSpLocks/>
          </p:cNvGrpSpPr>
          <p:nvPr/>
        </p:nvGrpSpPr>
        <p:grpSpPr bwMode="auto">
          <a:xfrm>
            <a:off x="611575" y="3112630"/>
            <a:ext cx="4793600" cy="3253117"/>
            <a:chOff x="609600" y="2895600"/>
            <a:chExt cx="4811420" cy="3265211"/>
          </a:xfrm>
        </p:grpSpPr>
        <p:sp>
          <p:nvSpPr>
            <p:cNvPr id="28692" name="Text Box 8">
              <a:extLst>
                <a:ext uri="{FF2B5EF4-FFF2-40B4-BE49-F238E27FC236}">
                  <a16:creationId xmlns:a16="http://schemas.microsoft.com/office/drawing/2014/main" id="{6B783ACB-25AE-46F7-B7BC-325286208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791200"/>
              <a:ext cx="1382420" cy="36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Investasi (I)</a:t>
              </a:r>
            </a:p>
          </p:txBody>
        </p:sp>
        <p:sp>
          <p:nvSpPr>
            <p:cNvPr id="28693" name="Freeform 22">
              <a:extLst>
                <a:ext uri="{FF2B5EF4-FFF2-40B4-BE49-F238E27FC236}">
                  <a16:creationId xmlns:a16="http://schemas.microsoft.com/office/drawing/2014/main" id="{C901A8F1-3BBE-42A3-8419-5D6C4AAA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3505200"/>
              <a:ext cx="2971800" cy="1828800"/>
            </a:xfrm>
            <a:custGeom>
              <a:avLst/>
              <a:gdLst>
                <a:gd name="T0" fmla="*/ 0 w 1872"/>
                <a:gd name="T1" fmla="*/ 0 h 1152"/>
                <a:gd name="T2" fmla="*/ 2147483647 w 1872"/>
                <a:gd name="T3" fmla="*/ 2147483647 h 1152"/>
                <a:gd name="T4" fmla="*/ 2147483647 w 1872"/>
                <a:gd name="T5" fmla="*/ 2147483647 h 1152"/>
                <a:gd name="T6" fmla="*/ 2147483647 w 1872"/>
                <a:gd name="T7" fmla="*/ 2147483647 h 1152"/>
                <a:gd name="T8" fmla="*/ 2147483647 w 1872"/>
                <a:gd name="T9" fmla="*/ 2147483647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152"/>
                <a:gd name="T17" fmla="*/ 1872 w 1872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152">
                  <a:moveTo>
                    <a:pt x="0" y="0"/>
                  </a:moveTo>
                  <a:lnTo>
                    <a:pt x="528" y="384"/>
                  </a:lnTo>
                  <a:lnTo>
                    <a:pt x="1104" y="720"/>
                  </a:lnTo>
                  <a:lnTo>
                    <a:pt x="1680" y="1056"/>
                  </a:lnTo>
                  <a:lnTo>
                    <a:pt x="1872" y="115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grpSp>
          <p:nvGrpSpPr>
            <p:cNvPr id="28694" name="Group 32">
              <a:extLst>
                <a:ext uri="{FF2B5EF4-FFF2-40B4-BE49-F238E27FC236}">
                  <a16:creationId xmlns:a16="http://schemas.microsoft.com/office/drawing/2014/main" id="{803894B8-5F89-42A2-9994-45EEC78B6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2895600"/>
              <a:ext cx="4730601" cy="3070225"/>
              <a:chOff x="533400" y="2971800"/>
              <a:chExt cx="4730601" cy="3070225"/>
            </a:xfrm>
          </p:grpSpPr>
          <p:sp>
            <p:nvSpPr>
              <p:cNvPr id="28695" name="Line 6">
                <a:extLst>
                  <a:ext uri="{FF2B5EF4-FFF2-40B4-BE49-F238E27FC236}">
                    <a16:creationId xmlns:a16="http://schemas.microsoft.com/office/drawing/2014/main" id="{22CCC4CC-C834-4C6C-AA32-435989FA6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" y="5638800"/>
                <a:ext cx="3886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grpSp>
            <p:nvGrpSpPr>
              <p:cNvPr id="28696" name="Group 31">
                <a:extLst>
                  <a:ext uri="{FF2B5EF4-FFF2-40B4-BE49-F238E27FC236}">
                    <a16:creationId xmlns:a16="http://schemas.microsoft.com/office/drawing/2014/main" id="{1D106C0A-9020-448A-A564-F166952D9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" y="2971800"/>
                <a:ext cx="4730601" cy="3070225"/>
                <a:chOff x="533400" y="2971800"/>
                <a:chExt cx="4730601" cy="3070225"/>
              </a:xfrm>
            </p:grpSpPr>
            <p:sp>
              <p:nvSpPr>
                <p:cNvPr id="28697" name="Text Box 7">
                  <a:extLst>
                    <a:ext uri="{FF2B5EF4-FFF2-40B4-BE49-F238E27FC236}">
                      <a16:creationId xmlns:a16="http://schemas.microsoft.com/office/drawing/2014/main" id="{7DBC96BF-3B3A-405C-9975-8E44876B18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400" y="2971800"/>
                  <a:ext cx="19494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id-ID" sz="1793"/>
                    <a:t>Tingkat Bunga (r)</a:t>
                  </a:r>
                </a:p>
              </p:txBody>
            </p:sp>
            <p:sp>
              <p:nvSpPr>
                <p:cNvPr id="28698" name="Text Box 9">
                  <a:extLst>
                    <a:ext uri="{FF2B5EF4-FFF2-40B4-BE49-F238E27FC236}">
                      <a16:creationId xmlns:a16="http://schemas.microsoft.com/office/drawing/2014/main" id="{7D7F7054-47A7-47A9-8EFD-855D322B88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8525" y="5675313"/>
                  <a:ext cx="3111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id-ID" sz="1793"/>
                    <a:t>0</a:t>
                  </a:r>
                </a:p>
              </p:txBody>
            </p:sp>
            <p:sp>
              <p:nvSpPr>
                <p:cNvPr id="28699" name="Text Box 10">
                  <a:extLst>
                    <a:ext uri="{FF2B5EF4-FFF2-40B4-BE49-F238E27FC236}">
                      <a16:creationId xmlns:a16="http://schemas.microsoft.com/office/drawing/2014/main" id="{549CF259-BAA1-447F-B1FF-11CBA29660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3429000"/>
                  <a:ext cx="626208" cy="2031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id-ID" sz="1793"/>
                    <a:t>5%</a:t>
                  </a:r>
                  <a:r>
                    <a:rPr lang="en-US" altLang="id-ID" sz="1793">
                      <a:sym typeface="Wingdings" panose="05000000000000000000" pitchFamily="2" charset="2"/>
                    </a:rPr>
                    <a:t></a:t>
                  </a:r>
                  <a:endParaRPr lang="en-US" altLang="id-ID" sz="1793"/>
                </a:p>
                <a:p>
                  <a:endParaRPr lang="en-US" altLang="id-ID" sz="1793"/>
                </a:p>
                <a:p>
                  <a:r>
                    <a:rPr lang="en-US" altLang="id-ID" sz="1793"/>
                    <a:t>4%</a:t>
                  </a:r>
                  <a:r>
                    <a:rPr lang="en-US" altLang="id-ID" sz="1793">
                      <a:sym typeface="Wingdings" panose="05000000000000000000" pitchFamily="2" charset="2"/>
                    </a:rPr>
                    <a:t></a:t>
                  </a:r>
                  <a:endParaRPr lang="en-US" altLang="id-ID" sz="1793"/>
                </a:p>
                <a:p>
                  <a:endParaRPr lang="en-US" altLang="id-ID" sz="1793"/>
                </a:p>
                <a:p>
                  <a:r>
                    <a:rPr lang="en-US" altLang="id-ID" sz="1793"/>
                    <a:t>3%</a:t>
                  </a:r>
                  <a:r>
                    <a:rPr lang="en-US" altLang="id-ID" sz="1793">
                      <a:sym typeface="Wingdings" panose="05000000000000000000" pitchFamily="2" charset="2"/>
                    </a:rPr>
                    <a:t></a:t>
                  </a:r>
                  <a:endParaRPr lang="en-US" altLang="id-ID" sz="1793"/>
                </a:p>
                <a:p>
                  <a:endParaRPr lang="en-US" altLang="id-ID" sz="1793"/>
                </a:p>
                <a:p>
                  <a:r>
                    <a:rPr lang="en-US" altLang="id-ID" sz="1793"/>
                    <a:t>2%</a:t>
                  </a:r>
                  <a:r>
                    <a:rPr lang="en-US" altLang="id-ID" sz="1793">
                      <a:sym typeface="Wingdings" panose="05000000000000000000" pitchFamily="2" charset="2"/>
                    </a:rPr>
                    <a:t></a:t>
                  </a:r>
                </a:p>
              </p:txBody>
            </p:sp>
            <p:sp>
              <p:nvSpPr>
                <p:cNvPr id="28700" name="Text Box 12">
                  <a:extLst>
                    <a:ext uri="{FF2B5EF4-FFF2-40B4-BE49-F238E27FC236}">
                      <a16:creationId xmlns:a16="http://schemas.microsoft.com/office/drawing/2014/main" id="{C3384611-1DB6-495B-9FB1-14491A23A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600" y="5638800"/>
                  <a:ext cx="3892401" cy="369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id-ID" sz="1793"/>
                    <a:t>100	200	300	400	</a:t>
                  </a:r>
                </a:p>
              </p:txBody>
            </p:sp>
            <p:sp>
              <p:nvSpPr>
                <p:cNvPr id="28701" name="Line 13">
                  <a:extLst>
                    <a:ext uri="{FF2B5EF4-FFF2-40B4-BE49-F238E27FC236}">
                      <a16:creationId xmlns:a16="http://schemas.microsoft.com/office/drawing/2014/main" id="{EFF1A8E5-DA8F-4834-AAC6-EDB7FC4B5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6400" y="35814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2" name="Line 14">
                  <a:extLst>
                    <a:ext uri="{FF2B5EF4-FFF2-40B4-BE49-F238E27FC236}">
                      <a16:creationId xmlns:a16="http://schemas.microsoft.com/office/drawing/2014/main" id="{66254244-B869-4DD0-9BCB-48D594C88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14600" y="41910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3" name="Line 15">
                  <a:extLst>
                    <a:ext uri="{FF2B5EF4-FFF2-40B4-BE49-F238E27FC236}">
                      <a16:creationId xmlns:a16="http://schemas.microsoft.com/office/drawing/2014/main" id="{E4E84FFE-4E75-4620-9AA4-A106B0C8C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29000" y="4724400"/>
                  <a:ext cx="0" cy="914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4" name="Line 16">
                  <a:extLst>
                    <a:ext uri="{FF2B5EF4-FFF2-40B4-BE49-F238E27FC236}">
                      <a16:creationId xmlns:a16="http://schemas.microsoft.com/office/drawing/2014/main" id="{80AED239-6321-4DC4-83D7-552076E3D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3400" y="52578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5" name="Line 17">
                  <a:extLst>
                    <a:ext uri="{FF2B5EF4-FFF2-40B4-BE49-F238E27FC236}">
                      <a16:creationId xmlns:a16="http://schemas.microsoft.com/office/drawing/2014/main" id="{9A432570-DC13-4989-9B42-D952CC98A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9200" y="5257800"/>
                  <a:ext cx="3124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6" name="Line 18">
                  <a:extLst>
                    <a:ext uri="{FF2B5EF4-FFF2-40B4-BE49-F238E27FC236}">
                      <a16:creationId xmlns:a16="http://schemas.microsoft.com/office/drawing/2014/main" id="{D2B0E11C-DE01-4572-8358-6EAF3C22D4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9200" y="4724400"/>
                  <a:ext cx="2209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7" name="Line 19">
                  <a:extLst>
                    <a:ext uri="{FF2B5EF4-FFF2-40B4-BE49-F238E27FC236}">
                      <a16:creationId xmlns:a16="http://schemas.microsoft.com/office/drawing/2014/main" id="{ED426927-1585-47B8-9314-252E306E9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9200" y="41910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8" name="Line 20">
                  <a:extLst>
                    <a:ext uri="{FF2B5EF4-FFF2-40B4-BE49-F238E27FC236}">
                      <a16:creationId xmlns:a16="http://schemas.microsoft.com/office/drawing/2014/main" id="{D5CEB870-D24C-446D-862F-9D150E9FE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9200" y="3581400"/>
                  <a:ext cx="457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  <p:sp>
              <p:nvSpPr>
                <p:cNvPr id="28709" name="Text Box 23">
                  <a:extLst>
                    <a:ext uri="{FF2B5EF4-FFF2-40B4-BE49-F238E27FC236}">
                      <a16:creationId xmlns:a16="http://schemas.microsoft.com/office/drawing/2014/main" id="{C549753C-2ADD-4C3F-ADD2-F45FEA3587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125" y="5065713"/>
                  <a:ext cx="6921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id-ID" sz="1793"/>
                    <a:t>MEC</a:t>
                  </a:r>
                </a:p>
              </p:txBody>
            </p:sp>
          </p:grpSp>
        </p:grpSp>
      </p:grpSp>
      <p:sp>
        <p:nvSpPr>
          <p:cNvPr id="28680" name="Arc 29">
            <a:extLst>
              <a:ext uri="{FF2B5EF4-FFF2-40B4-BE49-F238E27FC236}">
                <a16:creationId xmlns:a16="http://schemas.microsoft.com/office/drawing/2014/main" id="{DB98B011-9BE1-4854-AB32-15304A88112A}"/>
              </a:ext>
            </a:extLst>
          </p:cNvPr>
          <p:cNvSpPr>
            <a:spLocks/>
          </p:cNvSpPr>
          <p:nvPr/>
        </p:nvSpPr>
        <p:spPr bwMode="auto">
          <a:xfrm rot="5045631">
            <a:off x="5917121" y="2741738"/>
            <a:ext cx="2233248" cy="2215851"/>
          </a:xfrm>
          <a:custGeom>
            <a:avLst/>
            <a:gdLst>
              <a:gd name="T0" fmla="*/ 2147483647 w 21600"/>
              <a:gd name="T1" fmla="*/ 0 h 21237"/>
              <a:gd name="T2" fmla="*/ 2147483647 w 21600"/>
              <a:gd name="T3" fmla="*/ 2147483647 h 21237"/>
              <a:gd name="T4" fmla="*/ 0 w 21600"/>
              <a:gd name="T5" fmla="*/ 2147483647 h 21237"/>
              <a:gd name="T6" fmla="*/ 0 60000 65536"/>
              <a:gd name="T7" fmla="*/ 0 60000 65536"/>
              <a:gd name="T8" fmla="*/ 0 60000 65536"/>
              <a:gd name="T9" fmla="*/ 0 w 21600"/>
              <a:gd name="T10" fmla="*/ 0 h 21237"/>
              <a:gd name="T11" fmla="*/ 21600 w 21600"/>
              <a:gd name="T12" fmla="*/ 21237 h 21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37" fill="none" extrusionOk="0">
                <a:moveTo>
                  <a:pt x="3944" y="0"/>
                </a:moveTo>
                <a:cubicBezTo>
                  <a:pt x="14177" y="1901"/>
                  <a:pt x="21600" y="10829"/>
                  <a:pt x="21600" y="21237"/>
                </a:cubicBezTo>
              </a:path>
              <a:path w="21600" h="21237" stroke="0" extrusionOk="0">
                <a:moveTo>
                  <a:pt x="3944" y="0"/>
                </a:moveTo>
                <a:cubicBezTo>
                  <a:pt x="14177" y="1901"/>
                  <a:pt x="21600" y="10829"/>
                  <a:pt x="21600" y="21237"/>
                </a:cubicBezTo>
                <a:lnTo>
                  <a:pt x="0" y="21237"/>
                </a:lnTo>
                <a:lnTo>
                  <a:pt x="3944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1793"/>
          </a:p>
        </p:txBody>
      </p:sp>
      <p:grpSp>
        <p:nvGrpSpPr>
          <p:cNvPr id="28681" name="Group 34">
            <a:extLst>
              <a:ext uri="{FF2B5EF4-FFF2-40B4-BE49-F238E27FC236}">
                <a16:creationId xmlns:a16="http://schemas.microsoft.com/office/drawing/2014/main" id="{E2F84676-5626-42ED-AA19-34FEAF90FCA9}"/>
              </a:ext>
            </a:extLst>
          </p:cNvPr>
          <p:cNvGrpSpPr>
            <a:grpSpLocks/>
          </p:cNvGrpSpPr>
          <p:nvPr/>
        </p:nvGrpSpPr>
        <p:grpSpPr bwMode="auto">
          <a:xfrm>
            <a:off x="5470313" y="3340383"/>
            <a:ext cx="3283444" cy="2946559"/>
            <a:chOff x="5470525" y="3084513"/>
            <a:chExt cx="3295650" cy="2957512"/>
          </a:xfrm>
        </p:grpSpPr>
        <p:sp>
          <p:nvSpPr>
            <p:cNvPr id="28682" name="Line 24">
              <a:extLst>
                <a:ext uri="{FF2B5EF4-FFF2-40B4-BE49-F238E27FC236}">
                  <a16:creationId xmlns:a16="http://schemas.microsoft.com/office/drawing/2014/main" id="{431F8868-0755-4197-9993-0C6E88062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3276600"/>
              <a:ext cx="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8683" name="Line 25">
              <a:extLst>
                <a:ext uri="{FF2B5EF4-FFF2-40B4-BE49-F238E27FC236}">
                  <a16:creationId xmlns:a16="http://schemas.microsoft.com/office/drawing/2014/main" id="{9558352F-22EE-4FBA-9BA0-2B6E3DE5D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56388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8684" name="Text Box 26">
              <a:extLst>
                <a:ext uri="{FF2B5EF4-FFF2-40B4-BE49-F238E27FC236}">
                  <a16:creationId xmlns:a16="http://schemas.microsoft.com/office/drawing/2014/main" id="{073304E6-0E24-4A4A-BC4A-7B39A74B1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0525" y="3084513"/>
              <a:ext cx="260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r</a:t>
              </a:r>
            </a:p>
          </p:txBody>
        </p:sp>
        <p:sp>
          <p:nvSpPr>
            <p:cNvPr id="28685" name="Text Box 27">
              <a:extLst>
                <a:ext uri="{FF2B5EF4-FFF2-40B4-BE49-F238E27FC236}">
                  <a16:creationId xmlns:a16="http://schemas.microsoft.com/office/drawing/2014/main" id="{DD32E636-DF7F-49E0-976B-5BE150565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525" y="5675313"/>
              <a:ext cx="247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I</a:t>
              </a:r>
            </a:p>
          </p:txBody>
        </p:sp>
        <p:sp>
          <p:nvSpPr>
            <p:cNvPr id="28686" name="Text Box 28">
              <a:extLst>
                <a:ext uri="{FF2B5EF4-FFF2-40B4-BE49-F238E27FC236}">
                  <a16:creationId xmlns:a16="http://schemas.microsoft.com/office/drawing/2014/main" id="{14C375E5-2AF4-431A-A934-9BBDCCD7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725" y="5675313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0</a:t>
              </a:r>
            </a:p>
          </p:txBody>
        </p:sp>
        <p:sp>
          <p:nvSpPr>
            <p:cNvPr id="28687" name="Arc 30">
              <a:extLst>
                <a:ext uri="{FF2B5EF4-FFF2-40B4-BE49-F238E27FC236}">
                  <a16:creationId xmlns:a16="http://schemas.microsoft.com/office/drawing/2014/main" id="{4C517309-9B9A-44E0-B6BC-D0CDDB6ECBEE}"/>
                </a:ext>
              </a:extLst>
            </p:cNvPr>
            <p:cNvSpPr>
              <a:spLocks/>
            </p:cNvSpPr>
            <p:nvPr/>
          </p:nvSpPr>
          <p:spPr bwMode="auto">
            <a:xfrm rot="-208933">
              <a:off x="5713413" y="3341688"/>
              <a:ext cx="2590800" cy="2224087"/>
            </a:xfrm>
            <a:custGeom>
              <a:avLst/>
              <a:gdLst>
                <a:gd name="T0" fmla="*/ 2147483647 w 21490"/>
                <a:gd name="T1" fmla="*/ 0 h 21237"/>
                <a:gd name="T2" fmla="*/ 2147483647 w 21490"/>
                <a:gd name="T3" fmla="*/ 2147483647 h 21237"/>
                <a:gd name="T4" fmla="*/ 0 w 21490"/>
                <a:gd name="T5" fmla="*/ 2147483647 h 21237"/>
                <a:gd name="T6" fmla="*/ 0 60000 65536"/>
                <a:gd name="T7" fmla="*/ 0 60000 65536"/>
                <a:gd name="T8" fmla="*/ 0 60000 65536"/>
                <a:gd name="T9" fmla="*/ 0 w 21490"/>
                <a:gd name="T10" fmla="*/ 0 h 21237"/>
                <a:gd name="T11" fmla="*/ 21490 w 21490"/>
                <a:gd name="T12" fmla="*/ 21237 h 21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0" h="21237" fill="none" extrusionOk="0">
                  <a:moveTo>
                    <a:pt x="3944" y="0"/>
                  </a:moveTo>
                  <a:cubicBezTo>
                    <a:pt x="13377" y="1752"/>
                    <a:pt x="20524" y="9516"/>
                    <a:pt x="21490" y="19061"/>
                  </a:cubicBezTo>
                </a:path>
                <a:path w="21490" h="21237" stroke="0" extrusionOk="0">
                  <a:moveTo>
                    <a:pt x="3944" y="0"/>
                  </a:moveTo>
                  <a:cubicBezTo>
                    <a:pt x="13377" y="1752"/>
                    <a:pt x="20524" y="9516"/>
                    <a:pt x="21490" y="19061"/>
                  </a:cubicBezTo>
                  <a:lnTo>
                    <a:pt x="0" y="21237"/>
                  </a:lnTo>
                  <a:lnTo>
                    <a:pt x="3944" y="0"/>
                  </a:lnTo>
                  <a:close/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1793"/>
            </a:p>
          </p:txBody>
        </p:sp>
        <p:sp>
          <p:nvSpPr>
            <p:cNvPr id="28688" name="Text Box 31">
              <a:extLst>
                <a:ext uri="{FF2B5EF4-FFF2-40B4-BE49-F238E27FC236}">
                  <a16:creationId xmlns:a16="http://schemas.microsoft.com/office/drawing/2014/main" id="{4A92807E-A71F-466A-9E78-92377F32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8925" y="5218113"/>
              <a:ext cx="692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MEC</a:t>
              </a:r>
            </a:p>
          </p:txBody>
        </p:sp>
        <p:sp>
          <p:nvSpPr>
            <p:cNvPr id="28689" name="Text Box 32">
              <a:extLst>
                <a:ext uri="{FF2B5EF4-FFF2-40B4-BE49-F238E27FC236}">
                  <a16:creationId xmlns:a16="http://schemas.microsoft.com/office/drawing/2014/main" id="{F20B3CB6-7ED6-454B-8816-2FFEEBC50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25" y="3160713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S</a:t>
              </a:r>
            </a:p>
          </p:txBody>
        </p:sp>
        <p:sp>
          <p:nvSpPr>
            <p:cNvPr id="28690" name="Line 33">
              <a:extLst>
                <a:ext uri="{FF2B5EF4-FFF2-40B4-BE49-F238E27FC236}">
                  <a16:creationId xmlns:a16="http://schemas.microsoft.com/office/drawing/2014/main" id="{9453EE71-0063-41C8-B766-671B36723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00" y="41148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8691" name="Line 34">
              <a:extLst>
                <a:ext uri="{FF2B5EF4-FFF2-40B4-BE49-F238E27FC236}">
                  <a16:creationId xmlns:a16="http://schemas.microsoft.com/office/drawing/2014/main" id="{F906142D-6773-40F4-A87F-3EFE744DC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6200" y="41148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43B94E30-BEBD-4654-A595-FA1C2E7A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EDA47-73A0-47DA-BA47-FE0C5D75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93" y="379589"/>
            <a:ext cx="7515860" cy="16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AE = C + I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Y = C + S, </a:t>
            </a:r>
            <a:r>
              <a:rPr lang="en-US" sz="1594" dirty="0" err="1">
                <a:solidFill>
                  <a:srgbClr val="C00000"/>
                </a:solidFill>
                <a:latin typeface="Arial" charset="0"/>
                <a:cs typeface="Arial" charset="0"/>
              </a:rPr>
              <a:t>Syarat</a:t>
            </a:r>
            <a:r>
              <a:rPr lang="en-US" sz="1594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594" dirty="0" err="1">
                <a:solidFill>
                  <a:srgbClr val="C00000"/>
                </a:solidFill>
                <a:latin typeface="Arial" charset="0"/>
                <a:cs typeface="Arial" charset="0"/>
              </a:rPr>
              <a:t>keseimbangan</a:t>
            </a:r>
            <a:r>
              <a:rPr lang="en-US" sz="1594" dirty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AE = Y</a:t>
            </a:r>
          </a:p>
          <a:p>
            <a:pPr algn="l">
              <a:defRPr/>
            </a:pPr>
            <a:r>
              <a:rPr lang="en-US" sz="1594" dirty="0" err="1">
                <a:latin typeface="Arial" charset="0"/>
                <a:cs typeface="Arial" charset="0"/>
              </a:rPr>
              <a:t>Sehingga</a:t>
            </a:r>
            <a:r>
              <a:rPr lang="en-US" sz="1594" dirty="0">
                <a:latin typeface="Arial" charset="0"/>
                <a:cs typeface="Arial" charset="0"/>
              </a:rPr>
              <a:t> : </a:t>
            </a:r>
          </a:p>
          <a:p>
            <a:pPr algn="l">
              <a:defRPr/>
            </a:pPr>
            <a:r>
              <a:rPr lang="en-US" sz="1594" dirty="0">
                <a:latin typeface="Arial" charset="0"/>
                <a:cs typeface="Arial" charset="0"/>
              </a:rPr>
              <a:t>C + I = C + S, </a:t>
            </a:r>
            <a:r>
              <a:rPr lang="en-US" sz="1594" dirty="0" err="1">
                <a:latin typeface="Arial" charset="0"/>
                <a:cs typeface="Arial" charset="0"/>
              </a:rPr>
              <a:t>maka</a:t>
            </a:r>
            <a:r>
              <a:rPr lang="en-US" sz="1594" dirty="0">
                <a:latin typeface="Arial" charset="0"/>
                <a:cs typeface="Arial" charset="0"/>
              </a:rPr>
              <a:t>  </a:t>
            </a:r>
            <a:r>
              <a:rPr lang="en-US" sz="19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 = S </a:t>
            </a:r>
            <a:r>
              <a:rPr lang="en-US" sz="1993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artinya</a:t>
            </a:r>
            <a:r>
              <a:rPr lang="en-US" sz="199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993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kebocoran</a:t>
            </a:r>
            <a:r>
              <a:rPr lang="en-US" sz="199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= injection</a:t>
            </a:r>
          </a:p>
          <a:p>
            <a:pPr algn="l">
              <a:defRPr/>
            </a:pPr>
            <a:endParaRPr lang="en-US" sz="1594" b="1" dirty="0">
              <a:latin typeface="Arial" charset="0"/>
              <a:cs typeface="Arial" charset="0"/>
            </a:endParaRP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E1FE21F9-6D50-4BD6-A4CA-5FCAA015A547}"/>
              </a:ext>
            </a:extLst>
          </p:cNvPr>
          <p:cNvGrpSpPr>
            <a:grpSpLocks/>
          </p:cNvGrpSpPr>
          <p:nvPr/>
        </p:nvGrpSpPr>
        <p:grpSpPr bwMode="auto">
          <a:xfrm>
            <a:off x="611576" y="2201616"/>
            <a:ext cx="3305587" cy="3036711"/>
            <a:chOff x="4485758" y="2362200"/>
            <a:chExt cx="4277242" cy="3427191"/>
          </a:xfrm>
        </p:grpSpPr>
        <p:sp>
          <p:nvSpPr>
            <p:cNvPr id="29723" name="Line 5">
              <a:extLst>
                <a:ext uri="{FF2B5EF4-FFF2-40B4-BE49-F238E27FC236}">
                  <a16:creationId xmlns:a16="http://schemas.microsoft.com/office/drawing/2014/main" id="{B24B51B0-DFF4-4824-A01A-43B0032F7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799" y="2362201"/>
              <a:ext cx="58950" cy="3427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9724" name="Line 6">
              <a:extLst>
                <a:ext uri="{FF2B5EF4-FFF2-40B4-BE49-F238E27FC236}">
                  <a16:creationId xmlns:a16="http://schemas.microsoft.com/office/drawing/2014/main" id="{D7AFA39A-0965-4BEA-AB79-679B3D33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715000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9725" name="Line 9">
              <a:extLst>
                <a:ext uri="{FF2B5EF4-FFF2-40B4-BE49-F238E27FC236}">
                  <a16:creationId xmlns:a16="http://schemas.microsoft.com/office/drawing/2014/main" id="{93D571B0-6CDF-47D0-92E0-2108BFD79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4966865"/>
              <a:ext cx="3539066" cy="5140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793"/>
            </a:p>
          </p:txBody>
        </p:sp>
        <p:sp>
          <p:nvSpPr>
            <p:cNvPr id="29726" name="Text Box 12">
              <a:extLst>
                <a:ext uri="{FF2B5EF4-FFF2-40B4-BE49-F238E27FC236}">
                  <a16:creationId xmlns:a16="http://schemas.microsoft.com/office/drawing/2014/main" id="{E94DF8D7-42F1-4A44-9CD9-8AA7383B1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758" y="2362200"/>
              <a:ext cx="304251" cy="41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i</a:t>
              </a:r>
            </a:p>
          </p:txBody>
        </p:sp>
      </p:grpSp>
      <p:sp>
        <p:nvSpPr>
          <p:cNvPr id="29702" name="Text Box 12">
            <a:extLst>
              <a:ext uri="{FF2B5EF4-FFF2-40B4-BE49-F238E27FC236}">
                <a16:creationId xmlns:a16="http://schemas.microsoft.com/office/drawing/2014/main" id="{8D4A7CD9-26B5-4E90-BCEA-F023EF03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04" y="4403231"/>
            <a:ext cx="248315" cy="3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 sz="1793"/>
              <a:t>I</a:t>
            </a:r>
          </a:p>
        </p:txBody>
      </p:sp>
      <p:sp>
        <p:nvSpPr>
          <p:cNvPr id="29703" name="Text Box 12">
            <a:extLst>
              <a:ext uri="{FF2B5EF4-FFF2-40B4-BE49-F238E27FC236}">
                <a16:creationId xmlns:a16="http://schemas.microsoft.com/office/drawing/2014/main" id="{288F0709-6032-47EE-9AF5-B9F9B6BF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5" y="4934656"/>
            <a:ext cx="311580" cy="3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 sz="1793"/>
              <a:t>0</a:t>
            </a:r>
          </a:p>
        </p:txBody>
      </p:sp>
      <p:grpSp>
        <p:nvGrpSpPr>
          <p:cNvPr id="29704" name="Group 50">
            <a:extLst>
              <a:ext uri="{FF2B5EF4-FFF2-40B4-BE49-F238E27FC236}">
                <a16:creationId xmlns:a16="http://schemas.microsoft.com/office/drawing/2014/main" id="{E8B8C2A8-D814-4EC1-98B0-231D6ABA93F6}"/>
              </a:ext>
            </a:extLst>
          </p:cNvPr>
          <p:cNvGrpSpPr>
            <a:grpSpLocks/>
          </p:cNvGrpSpPr>
          <p:nvPr/>
        </p:nvGrpSpPr>
        <p:grpSpPr bwMode="auto">
          <a:xfrm>
            <a:off x="4407465" y="2201616"/>
            <a:ext cx="4535395" cy="3356198"/>
            <a:chOff x="4419600" y="2209800"/>
            <a:chExt cx="4551912" cy="3368345"/>
          </a:xfrm>
        </p:grpSpPr>
        <p:sp>
          <p:nvSpPr>
            <p:cNvPr id="29706" name="Text Box 12">
              <a:extLst>
                <a:ext uri="{FF2B5EF4-FFF2-40B4-BE49-F238E27FC236}">
                  <a16:creationId xmlns:a16="http://schemas.microsoft.com/office/drawing/2014/main" id="{3ACBA511-48BD-4A1B-9408-05316BE9C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27432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C</a:t>
              </a:r>
            </a:p>
          </p:txBody>
        </p:sp>
        <p:grpSp>
          <p:nvGrpSpPr>
            <p:cNvPr id="29707" name="Group 45">
              <a:extLst>
                <a:ext uri="{FF2B5EF4-FFF2-40B4-BE49-F238E27FC236}">
                  <a16:creationId xmlns:a16="http://schemas.microsoft.com/office/drawing/2014/main" id="{5D0C37E0-D41B-486F-B90D-58399A12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2209800"/>
              <a:ext cx="4551912" cy="3368345"/>
              <a:chOff x="4419600" y="2209800"/>
              <a:chExt cx="4551912" cy="3368345"/>
            </a:xfrm>
          </p:grpSpPr>
          <p:grpSp>
            <p:nvGrpSpPr>
              <p:cNvPr id="29710" name="Group 44">
                <a:extLst>
                  <a:ext uri="{FF2B5EF4-FFF2-40B4-BE49-F238E27FC236}">
                    <a16:creationId xmlns:a16="http://schemas.microsoft.com/office/drawing/2014/main" id="{15901FA7-3E06-4B6E-B65F-2A476B58F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9600" y="2209800"/>
                <a:ext cx="4551912" cy="3368345"/>
                <a:chOff x="609600" y="2286000"/>
                <a:chExt cx="4551912" cy="3368345"/>
              </a:xfrm>
            </p:grpSpPr>
            <p:grpSp>
              <p:nvGrpSpPr>
                <p:cNvPr id="29712" name="Group 5">
                  <a:extLst>
                    <a:ext uri="{FF2B5EF4-FFF2-40B4-BE49-F238E27FC236}">
                      <a16:creationId xmlns:a16="http://schemas.microsoft.com/office/drawing/2014/main" id="{EE016EB2-81AB-4D0A-A704-3BFF7A8958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600" y="2286000"/>
                  <a:ext cx="4551912" cy="3368345"/>
                  <a:chOff x="4191000" y="2362200"/>
                  <a:chExt cx="5162283" cy="4038600"/>
                </a:xfrm>
              </p:grpSpPr>
              <p:sp>
                <p:nvSpPr>
                  <p:cNvPr id="29714" name="Line 5">
                    <a:extLst>
                      <a:ext uri="{FF2B5EF4-FFF2-40B4-BE49-F238E27FC236}">
                        <a16:creationId xmlns:a16="http://schemas.microsoft.com/office/drawing/2014/main" id="{D7659ED3-2EDB-4DC8-9EC7-9B1B36DCA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6800" y="2362200"/>
                    <a:ext cx="0" cy="40386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793"/>
                  </a:p>
                </p:txBody>
              </p:sp>
              <p:sp>
                <p:nvSpPr>
                  <p:cNvPr id="29715" name="Line 6">
                    <a:extLst>
                      <a:ext uri="{FF2B5EF4-FFF2-40B4-BE49-F238E27FC236}">
                        <a16:creationId xmlns:a16="http://schemas.microsoft.com/office/drawing/2014/main" id="{5BBE821D-51FD-4A5C-B6E2-F50B330536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6800" y="5715000"/>
                    <a:ext cx="388620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793"/>
                  </a:p>
                </p:txBody>
              </p:sp>
              <p:sp>
                <p:nvSpPr>
                  <p:cNvPr id="29716" name="Line 8">
                    <a:extLst>
                      <a:ext uri="{FF2B5EF4-FFF2-40B4-BE49-F238E27FC236}">
                        <a16:creationId xmlns:a16="http://schemas.microsoft.com/office/drawing/2014/main" id="{DB588730-76CA-4020-96AA-A0B7CBCC1B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800" y="2636288"/>
                    <a:ext cx="3635087" cy="307871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793"/>
                  </a:p>
                </p:txBody>
              </p:sp>
              <p:sp>
                <p:nvSpPr>
                  <p:cNvPr id="29717" name="Line 9">
                    <a:extLst>
                      <a:ext uri="{FF2B5EF4-FFF2-40B4-BE49-F238E27FC236}">
                        <a16:creationId xmlns:a16="http://schemas.microsoft.com/office/drawing/2014/main" id="{02FF1BCC-3208-401E-9922-BD7A1F4A17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2342" y="3093102"/>
                    <a:ext cx="3456709" cy="118887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793"/>
                  </a:p>
                </p:txBody>
              </p:sp>
              <p:sp>
                <p:nvSpPr>
                  <p:cNvPr id="29718" name="Line 11">
                    <a:extLst>
                      <a:ext uri="{FF2B5EF4-FFF2-40B4-BE49-F238E27FC236}">
                        <a16:creationId xmlns:a16="http://schemas.microsoft.com/office/drawing/2014/main" id="{7E136869-2882-49E7-92F2-D5911D18EB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798" y="4737632"/>
                    <a:ext cx="3548669" cy="1510767"/>
                  </a:xfrm>
                  <a:prstGeom prst="line">
                    <a:avLst/>
                  </a:prstGeom>
                  <a:noFill/>
                  <a:ln w="3810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793"/>
                  </a:p>
                </p:txBody>
              </p:sp>
              <p:sp>
                <p:nvSpPr>
                  <p:cNvPr id="29719" name="Text Box 12">
                    <a:extLst>
                      <a:ext uri="{FF2B5EF4-FFF2-40B4-BE49-F238E27FC236}">
                        <a16:creationId xmlns:a16="http://schemas.microsoft.com/office/drawing/2014/main" id="{0170EEE5-482F-4E72-A4E7-B879FEB6EB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1000" y="2438400"/>
                    <a:ext cx="718401" cy="441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id-ID" sz="1793"/>
                      <a:t>C, S</a:t>
                    </a:r>
                  </a:p>
                </p:txBody>
              </p:sp>
              <p:sp>
                <p:nvSpPr>
                  <p:cNvPr id="29720" name="Text Box 14">
                    <a:extLst>
                      <a:ext uri="{FF2B5EF4-FFF2-40B4-BE49-F238E27FC236}">
                        <a16:creationId xmlns:a16="http://schemas.microsoft.com/office/drawing/2014/main" id="{8DE87B92-35B5-4313-AD63-10FA45978C4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0125" y="5751513"/>
                    <a:ext cx="3273158" cy="441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id-ID" sz="1793"/>
                      <a:t>		           Y</a:t>
                    </a:r>
                  </a:p>
                </p:txBody>
              </p:sp>
              <p:sp>
                <p:nvSpPr>
                  <p:cNvPr id="29721" name="Text Box 17">
                    <a:extLst>
                      <a:ext uri="{FF2B5EF4-FFF2-40B4-BE49-F238E27FC236}">
                        <a16:creationId xmlns:a16="http://schemas.microsoft.com/office/drawing/2014/main" id="{C45973AC-1794-4332-A077-33CAC52FDE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25469" y="2362200"/>
                    <a:ext cx="885639" cy="441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id-ID" sz="1793"/>
                      <a:t>Y=AE</a:t>
                    </a:r>
                  </a:p>
                </p:txBody>
              </p:sp>
              <p:sp>
                <p:nvSpPr>
                  <p:cNvPr id="29722" name="Text Box 18">
                    <a:extLst>
                      <a:ext uri="{FF2B5EF4-FFF2-40B4-BE49-F238E27FC236}">
                        <a16:creationId xmlns:a16="http://schemas.microsoft.com/office/drawing/2014/main" id="{EF229411-DBF0-46AA-9C1A-169DACF71C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785" y="2910377"/>
                    <a:ext cx="732943" cy="441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id-ID" sz="1793"/>
                      <a:t>BEP</a:t>
                    </a:r>
                  </a:p>
                </p:txBody>
              </p:sp>
            </p:grpSp>
            <p:sp>
              <p:nvSpPr>
                <p:cNvPr id="29713" name="Line 9">
                  <a:extLst>
                    <a:ext uri="{FF2B5EF4-FFF2-40B4-BE49-F238E27FC236}">
                      <a16:creationId xmlns:a16="http://schemas.microsoft.com/office/drawing/2014/main" id="{5DF774AC-CFA4-4276-BFD8-7BD2B1EE9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19200" y="4495800"/>
                  <a:ext cx="3505200" cy="78132"/>
                </a:xfrm>
                <a:prstGeom prst="line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793"/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B36BC7-EE35-4E9B-A07B-28831CD9218E}"/>
                  </a:ext>
                </a:extLst>
              </p:cNvPr>
              <p:cNvCxnSpPr/>
              <p:nvPr/>
            </p:nvCxnSpPr>
            <p:spPr>
              <a:xfrm rot="5400000">
                <a:off x="6553062" y="3962228"/>
                <a:ext cx="1982594" cy="1588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08" name="Text Box 12">
              <a:extLst>
                <a:ext uri="{FF2B5EF4-FFF2-40B4-BE49-F238E27FC236}">
                  <a16:creationId xmlns:a16="http://schemas.microsoft.com/office/drawing/2014/main" id="{314135A1-76D6-4D67-9E5F-B3E218A45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400" y="4267200"/>
              <a:ext cx="248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I</a:t>
              </a:r>
            </a:p>
          </p:txBody>
        </p:sp>
        <p:sp>
          <p:nvSpPr>
            <p:cNvPr id="29709" name="Text Box 12">
              <a:extLst>
                <a:ext uri="{FF2B5EF4-FFF2-40B4-BE49-F238E27FC236}">
                  <a16:creationId xmlns:a16="http://schemas.microsoft.com/office/drawing/2014/main" id="{E1AC5A1F-D447-45CC-9C68-F801E9F36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962400"/>
              <a:ext cx="338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d-ID" sz="1793"/>
                <a:t>S</a:t>
              </a:r>
            </a:p>
          </p:txBody>
        </p:sp>
      </p:grpSp>
      <p:sp>
        <p:nvSpPr>
          <p:cNvPr id="29705" name="Text Box 14">
            <a:extLst>
              <a:ext uri="{FF2B5EF4-FFF2-40B4-BE49-F238E27FC236}">
                <a16:creationId xmlns:a16="http://schemas.microsoft.com/office/drawing/2014/main" id="{AB0C3501-C1C3-4B7D-AE7B-2A560922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671" y="5238327"/>
            <a:ext cx="2875678" cy="36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 sz="1793"/>
              <a:t>		           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54100" y="596900"/>
            <a:ext cx="7086600" cy="13978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chemeClr val="accent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ANALISIS</a:t>
            </a:r>
            <a:r>
              <a:rPr spc="-80" dirty="0">
                <a:solidFill>
                  <a:schemeClr val="accent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br>
              <a:rPr lang="en-US" spc="-80" dirty="0">
                <a:solidFill>
                  <a:schemeClr val="accent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spc="-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PENDAPATAN</a:t>
            </a:r>
            <a:br>
              <a:rPr lang="en-US" spc="-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id-ID" sz="3200" spc="-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/>
              </a:rPr>
              <a:t>NASIONAL</a:t>
            </a:r>
            <a:r>
              <a:rPr lang="id-ID" sz="3200" spc="-4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/>
              </a:rPr>
              <a:t> </a:t>
            </a:r>
            <a:r>
              <a:rPr lang="id-ID" sz="3200" spc="-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/>
              </a:rPr>
              <a:t>TIGA</a:t>
            </a:r>
            <a:r>
              <a:rPr lang="id-ID" sz="3200" spc="-3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/>
              </a:rPr>
              <a:t> </a:t>
            </a:r>
            <a:r>
              <a:rPr lang="id-ID" sz="3200" spc="-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/>
              </a:rPr>
              <a:t>SEKTOR</a:t>
            </a:r>
            <a:endParaRPr spc="-5" dirty="0">
              <a:solidFill>
                <a:schemeClr val="accent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76015A7-5D1D-409B-87B4-F15145C89BE3}"/>
              </a:ext>
            </a:extLst>
          </p:cNvPr>
          <p:cNvSpPr txBox="1">
            <a:spLocks/>
          </p:cNvSpPr>
          <p:nvPr/>
        </p:nvSpPr>
        <p:spPr>
          <a:xfrm>
            <a:off x="1054100" y="2207851"/>
            <a:ext cx="7750810" cy="5668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330033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3600" kern="0" spc="-5" dirty="0"/>
              <a:t>AGREGATE EXPENDITURE</a:t>
            </a:r>
            <a:endParaRPr lang="id-ID" sz="3600" kern="0" spc="-5" dirty="0"/>
          </a:p>
        </p:txBody>
      </p:sp>
      <p:pic>
        <p:nvPicPr>
          <p:cNvPr id="7" name="Picture 2" descr="Circular Flow Diagram dalam Kegiatan Ekonomi Halaman all - Kompas.com">
            <a:extLst>
              <a:ext uri="{FF2B5EF4-FFF2-40B4-BE49-F238E27FC236}">
                <a16:creationId xmlns:a16="http://schemas.microsoft.com/office/drawing/2014/main" id="{3AAE3969-7159-4DBC-B57B-72A37169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66" y="2866071"/>
            <a:ext cx="4869467" cy="33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4060-64CB-4D20-92F6-DD9BA0AB93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425700" y="6370971"/>
            <a:ext cx="5268976" cy="341630"/>
          </a:xfrm>
        </p:spPr>
        <p:txBody>
          <a:bodyPr/>
          <a:lstStyle/>
          <a:p>
            <a:r>
              <a:rPr lang="fi-FI"/>
              <a:t>bahan kuliah ekonomi makro -ENDRI SENTOSA.2023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Arus</a:t>
            </a:r>
            <a:r>
              <a:rPr dirty="0"/>
              <a:t> </a:t>
            </a:r>
            <a:r>
              <a:rPr spc="-5" dirty="0"/>
              <a:t>Melingkar</a:t>
            </a:r>
            <a:r>
              <a:rPr spc="5" dirty="0"/>
              <a:t> </a:t>
            </a:r>
            <a:r>
              <a:rPr spc="-10" dirty="0"/>
              <a:t>(</a:t>
            </a:r>
            <a:r>
              <a:rPr i="1" spc="-10" dirty="0">
                <a:latin typeface="Times New Roman"/>
                <a:cs typeface="Times New Roman"/>
              </a:rPr>
              <a:t>Circular</a:t>
            </a:r>
            <a:r>
              <a:rPr i="1" spc="-5" dirty="0">
                <a:latin typeface="Times New Roman"/>
                <a:cs typeface="Times New Roman"/>
              </a:rPr>
              <a:t> Flow</a:t>
            </a:r>
            <a:r>
              <a:rPr spc="-5" dirty="0"/>
              <a:t>)</a:t>
            </a:r>
            <a:r>
              <a:rPr spc="5" dirty="0"/>
              <a:t> </a:t>
            </a:r>
            <a:r>
              <a:rPr spc="-10" dirty="0"/>
              <a:t>dalam </a:t>
            </a:r>
            <a:r>
              <a:rPr spc="-710" dirty="0"/>
              <a:t> </a:t>
            </a:r>
            <a:r>
              <a:rPr spc="-5" dirty="0"/>
              <a:t>Perekonomian 2</a:t>
            </a:r>
            <a:r>
              <a:rPr dirty="0"/>
              <a:t> </a:t>
            </a:r>
            <a:r>
              <a:rPr spc="-5" dirty="0"/>
              <a:t>Sektor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202" y="1611375"/>
            <a:ext cx="7499350" cy="403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38125" indent="-342900">
              <a:lnSpc>
                <a:spcPct val="100000"/>
              </a:lnSpc>
              <a:spcBef>
                <a:spcPts val="100"/>
              </a:spcBef>
              <a:buClr>
                <a:srgbClr val="B2B2B2"/>
              </a:buClr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Dalam berkonsumsi, rumah tangga tidak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sepenuhnya mengeluarkan penghasilannya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untuk membeli barang dan jasa tersebut.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Sebagian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dari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pendapatannya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ditabungkan.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2B2B2"/>
              </a:buClr>
              <a:buFont typeface="Wingdings"/>
              <a:buChar char=""/>
            </a:pPr>
            <a:endParaRPr sz="41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B2B2B2"/>
              </a:buClr>
              <a:buSzPct val="89285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Apabila keadaan ini kita gambarkan kembali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dalam arus melingkar dalam perekonomian 2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sektor, maka ada sedikit tambahan dari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gambar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yang terdahulu.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4F7D2-37F1-4059-AAD7-D9BC27123C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  <p:extLst>
      <p:ext uri="{BB962C8B-B14F-4D97-AF65-F5344CB8AC3E}">
        <p14:creationId xmlns:p14="http://schemas.microsoft.com/office/powerpoint/2010/main" val="297925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797434"/>
            <a:ext cx="687959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5" dirty="0">
                <a:latin typeface="Arial"/>
                <a:cs typeface="Arial"/>
              </a:rPr>
              <a:t>Arus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Melingkar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Perekonomian 3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Sektor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1" y="1609851"/>
            <a:ext cx="7764145" cy="441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A6565"/>
              </a:buClr>
              <a:buSzPct val="81250"/>
              <a:buFont typeface="Wingdings"/>
              <a:buChar char="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Peran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pemerintah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dalam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perekonomian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adalah penyedia barang public.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Penyediaan tersebut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menuntut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adanya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pembiayaan.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Pembiayaan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pembangunan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yang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dilakukan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pemerintah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berasal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dari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pajak.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Dengan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demikian,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pemerintah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akan memungut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pajak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dan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membelanjakannya untuk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pembiayaan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pembangunan.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FBC16-3953-4970-A3E4-257287AEDD9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29513"/>
            <a:ext cx="687959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5" dirty="0">
                <a:latin typeface="Arial"/>
                <a:cs typeface="Arial"/>
              </a:rPr>
              <a:t>Arus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Melingkar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Perekonomian 3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Sektor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715" y="1687321"/>
            <a:ext cx="6872406" cy="4174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FA894-99E9-454C-AE89-2914F2AC723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1732F7A5-2CB2-4091-8712-8843F1C3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59178"/>
            <a:ext cx="6680764" cy="549967"/>
          </a:xfrm>
        </p:spPr>
        <p:txBody>
          <a:bodyPr/>
          <a:lstStyle/>
          <a:p>
            <a:pPr eaLnBrk="1" hangingPunct="1"/>
            <a:r>
              <a:rPr lang="id-ID" altLang="id-ID" sz="3587">
                <a:solidFill>
                  <a:schemeClr val="tx1"/>
                </a:solidFill>
              </a:rPr>
              <a:t>Formulasi Pengeluaran a</a:t>
            </a:r>
            <a:r>
              <a:rPr lang="en-US" altLang="id-ID" sz="3587">
                <a:solidFill>
                  <a:schemeClr val="tx1"/>
                </a:solidFill>
              </a:rPr>
              <a:t>g</a:t>
            </a:r>
            <a:r>
              <a:rPr lang="id-ID" altLang="id-ID" sz="3587">
                <a:solidFill>
                  <a:schemeClr val="tx1"/>
                </a:solidFill>
              </a:rPr>
              <a:t>gregat: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4F5AC3B-FDBF-4CFE-A0F4-1F7E0AF57394}"/>
              </a:ext>
            </a:extLst>
          </p:cNvPr>
          <p:cNvSpPr txBox="1">
            <a:spLocks/>
          </p:cNvSpPr>
          <p:nvPr/>
        </p:nvSpPr>
        <p:spPr bwMode="auto">
          <a:xfrm>
            <a:off x="1370754" y="2049780"/>
            <a:ext cx="4630984" cy="43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AE  = C + I  + G  + (X-M)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391" b="1" dirty="0">
              <a:latin typeface="+mj-lt"/>
              <a:cs typeface="Arial" charset="0"/>
            </a:endParaRP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Keterangan :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AE	= pengeluaran agregat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C		= pengeluaran konsumsi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I		= pengeluaran investasi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G		= pengeluaran pemerintah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X-M	= ekspor netto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6A958-152A-4B98-880B-38214C6178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58" y="758052"/>
            <a:ext cx="63252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Perhitungan</a:t>
            </a:r>
            <a:r>
              <a:rPr sz="21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1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Keseimbangan</a:t>
            </a:r>
            <a:r>
              <a:rPr sz="21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1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Pendapatan</a:t>
            </a:r>
            <a:r>
              <a:rPr sz="21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1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Nasional</a:t>
            </a:r>
            <a:endParaRPr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27248" y="1619122"/>
            <a:ext cx="3100705" cy="2792730"/>
            <a:chOff x="2627248" y="1619122"/>
            <a:chExt cx="3100705" cy="2792730"/>
          </a:xfrm>
        </p:grpSpPr>
        <p:sp>
          <p:nvSpPr>
            <p:cNvPr id="4" name="object 4"/>
            <p:cNvSpPr/>
            <p:nvPr/>
          </p:nvSpPr>
          <p:spPr>
            <a:xfrm>
              <a:off x="2636773" y="1653793"/>
              <a:ext cx="3086100" cy="2743200"/>
            </a:xfrm>
            <a:custGeom>
              <a:avLst/>
              <a:gdLst/>
              <a:ahLst/>
              <a:cxnLst/>
              <a:rect l="l" t="t" r="r" b="b"/>
              <a:pathLst>
                <a:path w="3086100" h="2743200">
                  <a:moveTo>
                    <a:pt x="0" y="0"/>
                  </a:moveTo>
                  <a:lnTo>
                    <a:pt x="0" y="2743200"/>
                  </a:lnTo>
                </a:path>
                <a:path w="3086100" h="2743200">
                  <a:moveTo>
                    <a:pt x="0" y="2743200"/>
                  </a:moveTo>
                  <a:lnTo>
                    <a:pt x="3086100" y="2743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6773" y="1628647"/>
              <a:ext cx="2857500" cy="2768600"/>
            </a:xfrm>
            <a:custGeom>
              <a:avLst/>
              <a:gdLst/>
              <a:ahLst/>
              <a:cxnLst/>
              <a:rect l="l" t="t" r="r" b="b"/>
              <a:pathLst>
                <a:path w="2857500" h="2768600">
                  <a:moveTo>
                    <a:pt x="0" y="2196846"/>
                  </a:moveTo>
                  <a:lnTo>
                    <a:pt x="2857499" y="710945"/>
                  </a:lnTo>
                </a:path>
                <a:path w="2857500" h="2768600">
                  <a:moveTo>
                    <a:pt x="0" y="2768346"/>
                  </a:moveTo>
                  <a:lnTo>
                    <a:pt x="2647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2623" y="3253993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6773" y="2110993"/>
              <a:ext cx="2743200" cy="1371600"/>
            </a:xfrm>
            <a:custGeom>
              <a:avLst/>
              <a:gdLst/>
              <a:ahLst/>
              <a:cxnLst/>
              <a:rect l="l" t="t" r="r" b="b"/>
              <a:pathLst>
                <a:path w="2743200" h="1371600">
                  <a:moveTo>
                    <a:pt x="0" y="1371600"/>
                  </a:moveTo>
                  <a:lnTo>
                    <a:pt x="2743199" y="0"/>
                  </a:lnTo>
                </a:path>
              </a:pathLst>
            </a:custGeom>
            <a:ln w="190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23079" y="2673350"/>
              <a:ext cx="0" cy="1733550"/>
            </a:xfrm>
            <a:custGeom>
              <a:avLst/>
              <a:gdLst/>
              <a:ahLst/>
              <a:cxnLst/>
              <a:rect l="l" t="t" r="r" b="b"/>
              <a:pathLst>
                <a:path h="1733550">
                  <a:moveTo>
                    <a:pt x="0" y="0"/>
                  </a:moveTo>
                  <a:lnTo>
                    <a:pt x="0" y="173355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22486" y="4735131"/>
            <a:ext cx="3105150" cy="1778635"/>
            <a:chOff x="2622486" y="4735131"/>
            <a:chExt cx="3105150" cy="1778635"/>
          </a:xfrm>
        </p:grpSpPr>
        <p:sp>
          <p:nvSpPr>
            <p:cNvPr id="10" name="object 10"/>
            <p:cNvSpPr/>
            <p:nvPr/>
          </p:nvSpPr>
          <p:spPr>
            <a:xfrm>
              <a:off x="2636773" y="4968494"/>
              <a:ext cx="3086100" cy="1540510"/>
            </a:xfrm>
            <a:custGeom>
              <a:avLst/>
              <a:gdLst/>
              <a:ahLst/>
              <a:cxnLst/>
              <a:rect l="l" t="t" r="r" b="b"/>
              <a:pathLst>
                <a:path w="3086100" h="1540509">
                  <a:moveTo>
                    <a:pt x="0" y="0"/>
                  </a:moveTo>
                  <a:lnTo>
                    <a:pt x="0" y="1540002"/>
                  </a:lnTo>
                </a:path>
                <a:path w="3086100" h="1540509">
                  <a:moveTo>
                    <a:pt x="0" y="914400"/>
                  </a:moveTo>
                  <a:lnTo>
                    <a:pt x="3086100" y="9143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6773" y="5539994"/>
              <a:ext cx="2971800" cy="0"/>
            </a:xfrm>
            <a:custGeom>
              <a:avLst/>
              <a:gdLst/>
              <a:ahLst/>
              <a:cxnLst/>
              <a:rect l="l" t="t" r="r" b="b"/>
              <a:pathLst>
                <a:path w="2971800">
                  <a:moveTo>
                    <a:pt x="0" y="0"/>
                  </a:moveTo>
                  <a:lnTo>
                    <a:pt x="29718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673" y="5216144"/>
              <a:ext cx="2019300" cy="1009650"/>
            </a:xfrm>
            <a:custGeom>
              <a:avLst/>
              <a:gdLst/>
              <a:ahLst/>
              <a:cxnLst/>
              <a:rect l="l" t="t" r="r" b="b"/>
              <a:pathLst>
                <a:path w="2019300" h="1009650">
                  <a:moveTo>
                    <a:pt x="0" y="1009650"/>
                  </a:moveTo>
                  <a:lnTo>
                    <a:pt x="2019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3573" y="4739894"/>
              <a:ext cx="647700" cy="1143000"/>
            </a:xfrm>
            <a:custGeom>
              <a:avLst/>
              <a:gdLst/>
              <a:ahLst/>
              <a:cxnLst/>
              <a:rect l="l" t="t" r="r" b="b"/>
              <a:pathLst>
                <a:path w="647700" h="1143000">
                  <a:moveTo>
                    <a:pt x="647700" y="0"/>
                  </a:moveTo>
                  <a:lnTo>
                    <a:pt x="647700" y="1143000"/>
                  </a:lnTo>
                </a:path>
                <a:path w="647700"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0676" y="442620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0276" y="4426204"/>
            <a:ext cx="74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</a:tabLst>
            </a:pPr>
            <a:r>
              <a:rPr sz="1200" dirty="0">
                <a:latin typeface="Times New Roman"/>
                <a:cs typeface="Times New Roman"/>
              </a:rPr>
              <a:t>750	1000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1876" y="442620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2376" y="5342128"/>
            <a:ext cx="25272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Times New Roman"/>
                <a:cs typeface="Times New Roman"/>
              </a:rPr>
              <a:t>I+G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6576" y="4997704"/>
            <a:ext cx="289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S+T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73776" y="2254503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7676" y="591210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92576" y="5912103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2176" y="5912103"/>
            <a:ext cx="825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1200" dirty="0">
                <a:latin typeface="Times New Roman"/>
                <a:cs typeface="Times New Roman"/>
              </a:rPr>
              <a:t>750	1000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9976" y="5912103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9576" y="1683003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7676" y="4426204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09532" y="1868106"/>
            <a:ext cx="2657475" cy="2503805"/>
            <a:chOff x="2609532" y="1868106"/>
            <a:chExt cx="2657475" cy="2503805"/>
          </a:xfrm>
        </p:grpSpPr>
        <p:sp>
          <p:nvSpPr>
            <p:cNvPr id="27" name="object 27"/>
            <p:cNvSpPr/>
            <p:nvPr/>
          </p:nvSpPr>
          <p:spPr>
            <a:xfrm>
              <a:off x="2623820" y="1882394"/>
              <a:ext cx="2628900" cy="1371600"/>
            </a:xfrm>
            <a:custGeom>
              <a:avLst/>
              <a:gdLst/>
              <a:ahLst/>
              <a:cxnLst/>
              <a:rect l="l" t="t" r="r" b="b"/>
              <a:pathLst>
                <a:path w="2628900" h="1371600">
                  <a:moveTo>
                    <a:pt x="0" y="1371600"/>
                  </a:moveTo>
                  <a:lnTo>
                    <a:pt x="26289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08474" y="2085848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0"/>
                  </a:moveTo>
                  <a:lnTo>
                    <a:pt x="0" y="2286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45176" y="1428496"/>
            <a:ext cx="845185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Y=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0" marR="5080" indent="-114300">
              <a:lnSpc>
                <a:spcPts val="1400"/>
              </a:lnSpc>
              <a:spcBef>
                <a:spcPts val="1040"/>
              </a:spcBef>
            </a:pPr>
            <a:r>
              <a:rPr sz="1200" spc="-5" dirty="0">
                <a:latin typeface="Times New Roman"/>
                <a:cs typeface="Times New Roman"/>
              </a:rPr>
              <a:t>Y=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Y=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98673" y="4714747"/>
            <a:ext cx="2743200" cy="1143000"/>
            <a:chOff x="2598673" y="4714747"/>
            <a:chExt cx="2743200" cy="1143000"/>
          </a:xfrm>
        </p:grpSpPr>
        <p:sp>
          <p:nvSpPr>
            <p:cNvPr id="31" name="object 31"/>
            <p:cNvSpPr/>
            <p:nvPr/>
          </p:nvSpPr>
          <p:spPr>
            <a:xfrm>
              <a:off x="2598673" y="5286247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1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46573" y="4714747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35276" y="5162296"/>
            <a:ext cx="254000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100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860"/>
              </a:spcBef>
            </a:pPr>
            <a:r>
              <a:rPr sz="1200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DF016F7A-4820-442E-BFD0-EA6DA7A0455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5184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Perhitungan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Keseimbangan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Pendapatan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Nasional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969" y="1598421"/>
            <a:ext cx="8031480" cy="4662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68300" marR="17780" indent="-342900">
              <a:lnSpc>
                <a:spcPct val="79900"/>
              </a:lnSpc>
              <a:spcBef>
                <a:spcPts val="535"/>
              </a:spcBef>
              <a:buClr>
                <a:srgbClr val="9A6565"/>
              </a:buClr>
              <a:buSzPct val="77777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1800" spc="-5" dirty="0">
                <a:latin typeface="Arial"/>
                <a:cs typeface="Arial"/>
              </a:rPr>
              <a:t>Fungsi konsumsi tetap C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100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0,8Yd dan investasi sebesar 50,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bertambahnya peranan pemerintah </a:t>
            </a:r>
            <a:r>
              <a:rPr sz="1800" spc="-10" dirty="0">
                <a:latin typeface="Arial"/>
                <a:cs typeface="Arial"/>
              </a:rPr>
              <a:t>sebesar </a:t>
            </a:r>
            <a:r>
              <a:rPr sz="1800" spc="-5" dirty="0">
                <a:latin typeface="Arial"/>
                <a:cs typeface="Arial"/>
              </a:rPr>
              <a:t>250 (G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250) dan </a:t>
            </a:r>
            <a:r>
              <a:rPr sz="1800" spc="-10" dirty="0">
                <a:latin typeface="Arial"/>
                <a:cs typeface="Arial"/>
              </a:rPr>
              <a:t>penerimaan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pemerintah sebesar (Tx=250), maka keseimbangan pendapatan </a:t>
            </a:r>
            <a:r>
              <a:rPr sz="1800" spc="-10" dirty="0">
                <a:latin typeface="Arial"/>
                <a:cs typeface="Arial"/>
              </a:rPr>
              <a:t>nasional </a:t>
            </a:r>
            <a:r>
              <a:rPr sz="1800" spc="-5" dirty="0">
                <a:latin typeface="Arial"/>
                <a:cs typeface="Arial"/>
              </a:rPr>
              <a:t> menjadi</a:t>
            </a:r>
            <a:r>
              <a:rPr sz="1800" spc="-10" dirty="0">
                <a:latin typeface="Arial"/>
                <a:cs typeface="Arial"/>
              </a:rPr>
              <a:t> 1000.</a:t>
            </a:r>
            <a:endParaRPr sz="18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buClr>
                <a:srgbClr val="9A6565"/>
              </a:buClr>
              <a:buSzPct val="77777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1800" spc="-5" dirty="0">
                <a:latin typeface="Arial"/>
                <a:cs typeface="Arial"/>
              </a:rPr>
              <a:t>Perhitungan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keseimbangan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pendapatan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nasional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adalah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sebagai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berikut: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Pendekatan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Pengeluaran</a:t>
            </a:r>
            <a:endParaRPr sz="1800">
              <a:latin typeface="Arial"/>
              <a:cs typeface="Arial"/>
            </a:endParaRPr>
          </a:p>
          <a:p>
            <a:pPr marL="2694305" marR="3992245" indent="-6985">
              <a:lnSpc>
                <a:spcPct val="127600"/>
              </a:lnSpc>
              <a:spcBef>
                <a:spcPts val="855"/>
              </a:spcBef>
            </a:pPr>
            <a:r>
              <a:rPr sz="1700" i="1" spc="15" dirty="0">
                <a:latin typeface="Times New Roman"/>
                <a:cs typeface="Times New Roman"/>
              </a:rPr>
              <a:t>Y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i="1" spc="20" dirty="0">
                <a:latin typeface="Times New Roman"/>
                <a:cs typeface="Times New Roman"/>
              </a:rPr>
              <a:t>C</a:t>
            </a:r>
            <a:r>
              <a:rPr sz="1700" i="1" spc="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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i="1" spc="10" dirty="0">
                <a:latin typeface="Times New Roman"/>
                <a:cs typeface="Times New Roman"/>
              </a:rPr>
              <a:t>I</a:t>
            </a:r>
            <a:r>
              <a:rPr sz="1700" i="1" spc="10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</a:t>
            </a:r>
            <a:r>
              <a:rPr sz="1700" spc="-114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G </a:t>
            </a:r>
            <a:r>
              <a:rPr sz="1700" i="1" spc="5" dirty="0">
                <a:latin typeface="Times New Roman"/>
                <a:cs typeface="Times New Roman"/>
              </a:rPr>
              <a:t> </a:t>
            </a:r>
            <a:r>
              <a:rPr sz="1700" i="1" spc="20" dirty="0">
                <a:latin typeface="Times New Roman"/>
                <a:cs typeface="Times New Roman"/>
              </a:rPr>
              <a:t>C</a:t>
            </a:r>
            <a:r>
              <a:rPr sz="1700" i="1" spc="15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100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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0</a:t>
            </a:r>
            <a:r>
              <a:rPr sz="1700" spc="-60" dirty="0">
                <a:latin typeface="Times New Roman"/>
                <a:cs typeface="Times New Roman"/>
              </a:rPr>
              <a:t>,</a:t>
            </a:r>
            <a:r>
              <a:rPr sz="1700" spc="-100" dirty="0">
                <a:latin typeface="Times New Roman"/>
                <a:cs typeface="Times New Roman"/>
              </a:rPr>
              <a:t>8</a:t>
            </a:r>
            <a:r>
              <a:rPr sz="1700" i="1" spc="-80" dirty="0">
                <a:latin typeface="Times New Roman"/>
                <a:cs typeface="Times New Roman"/>
              </a:rPr>
              <a:t>Y</a:t>
            </a:r>
            <a:r>
              <a:rPr sz="1500" i="1" spc="7" baseline="-25000" dirty="0">
                <a:latin typeface="Times New Roman"/>
                <a:cs typeface="Times New Roman"/>
              </a:rPr>
              <a:t>d</a:t>
            </a:r>
            <a:endParaRPr sz="1500" baseline="-25000">
              <a:latin typeface="Times New Roman"/>
              <a:cs typeface="Times New Roman"/>
            </a:endParaRPr>
          </a:p>
          <a:p>
            <a:pPr marL="2687320">
              <a:lnSpc>
                <a:spcPct val="100000"/>
              </a:lnSpc>
              <a:spcBef>
                <a:spcPts val="605"/>
              </a:spcBef>
            </a:pPr>
            <a:r>
              <a:rPr sz="1700" i="1" spc="-80" dirty="0">
                <a:latin typeface="Times New Roman"/>
                <a:cs typeface="Times New Roman"/>
              </a:rPr>
              <a:t>Y</a:t>
            </a:r>
            <a:r>
              <a:rPr sz="1500" i="1" spc="7" baseline="-25000" dirty="0">
                <a:latin typeface="Times New Roman"/>
                <a:cs typeface="Times New Roman"/>
              </a:rPr>
              <a:t>d</a:t>
            </a:r>
            <a:r>
              <a:rPr sz="1500" i="1" baseline="-25000" dirty="0">
                <a:latin typeface="Times New Roman"/>
                <a:cs typeface="Times New Roman"/>
              </a:rPr>
              <a:t>   </a:t>
            </a:r>
            <a:r>
              <a:rPr sz="1700" spc="15" dirty="0">
                <a:latin typeface="Symbol"/>
                <a:cs typeface="Symbol"/>
              </a:rPr>
              <a:t>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Y</a:t>
            </a:r>
            <a:r>
              <a:rPr sz="1700" i="1" spc="114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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Tx</a:t>
            </a:r>
            <a:endParaRPr sz="1700">
              <a:latin typeface="Times New Roman"/>
              <a:cs typeface="Times New Roman"/>
            </a:endParaRPr>
          </a:p>
          <a:p>
            <a:pPr marL="2687320">
              <a:lnSpc>
                <a:spcPct val="100000"/>
              </a:lnSpc>
              <a:spcBef>
                <a:spcPts val="1745"/>
              </a:spcBef>
            </a:pPr>
            <a:r>
              <a:rPr sz="1700" i="1" spc="-5" dirty="0">
                <a:latin typeface="Times New Roman"/>
                <a:cs typeface="Times New Roman"/>
              </a:rPr>
              <a:t>Y </a:t>
            </a:r>
            <a:r>
              <a:rPr sz="1700" i="1" spc="-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0</a:t>
            </a:r>
            <a:r>
              <a:rPr sz="1700" spc="-55" dirty="0">
                <a:latin typeface="Times New Roman"/>
                <a:cs typeface="Times New Roman"/>
              </a:rPr>
              <a:t>,</a:t>
            </a:r>
            <a:r>
              <a:rPr sz="1700" spc="-30" dirty="0">
                <a:latin typeface="Times New Roman"/>
                <a:cs typeface="Times New Roman"/>
              </a:rPr>
              <a:t>8</a:t>
            </a:r>
            <a:r>
              <a:rPr sz="1700" spc="-65" dirty="0">
                <a:latin typeface="Times New Roman"/>
                <a:cs typeface="Times New Roman"/>
              </a:rPr>
              <a:t>(</a:t>
            </a:r>
            <a:r>
              <a:rPr sz="1700" i="1" spc="-5" dirty="0">
                <a:latin typeface="Times New Roman"/>
                <a:cs typeface="Times New Roman"/>
              </a:rPr>
              <a:t>Y</a:t>
            </a:r>
            <a:r>
              <a:rPr sz="1700" i="1" spc="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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250)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250</a:t>
            </a:r>
            <a:endParaRPr sz="1700">
              <a:latin typeface="Times New Roman"/>
              <a:cs typeface="Times New Roman"/>
            </a:endParaRPr>
          </a:p>
          <a:p>
            <a:pPr marL="2687320">
              <a:lnSpc>
                <a:spcPct val="100000"/>
              </a:lnSpc>
              <a:spcBef>
                <a:spcPts val="509"/>
              </a:spcBef>
            </a:pPr>
            <a:r>
              <a:rPr sz="1700" i="1" spc="-5" dirty="0">
                <a:latin typeface="Times New Roman"/>
                <a:cs typeface="Times New Roman"/>
              </a:rPr>
              <a:t>Y </a:t>
            </a:r>
            <a:r>
              <a:rPr sz="1700" i="1" spc="-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0</a:t>
            </a:r>
            <a:r>
              <a:rPr sz="1700" spc="-55" dirty="0">
                <a:latin typeface="Times New Roman"/>
                <a:cs typeface="Times New Roman"/>
              </a:rPr>
              <a:t>,</a:t>
            </a:r>
            <a:r>
              <a:rPr sz="1700" spc="-110" dirty="0">
                <a:latin typeface="Times New Roman"/>
                <a:cs typeface="Times New Roman"/>
              </a:rPr>
              <a:t>8</a:t>
            </a:r>
            <a:r>
              <a:rPr sz="1700" i="1" spc="-5" dirty="0">
                <a:latin typeface="Times New Roman"/>
                <a:cs typeface="Times New Roman"/>
              </a:rPr>
              <a:t>Y</a:t>
            </a:r>
            <a:r>
              <a:rPr sz="1700" i="1" spc="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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50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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250</a:t>
            </a:r>
            <a:endParaRPr sz="1700">
              <a:latin typeface="Times New Roman"/>
              <a:cs typeface="Times New Roman"/>
            </a:endParaRPr>
          </a:p>
          <a:p>
            <a:pPr marL="2697480" marR="4030345" indent="-10160">
              <a:lnSpc>
                <a:spcPct val="125000"/>
              </a:lnSpc>
            </a:pPr>
            <a:r>
              <a:rPr sz="1700" i="1" spc="-5" dirty="0">
                <a:latin typeface="Times New Roman"/>
                <a:cs typeface="Times New Roman"/>
              </a:rPr>
              <a:t>Y</a:t>
            </a:r>
            <a:r>
              <a:rPr sz="1700" i="1" spc="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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0</a:t>
            </a:r>
            <a:r>
              <a:rPr sz="1700" spc="-55" dirty="0">
                <a:latin typeface="Times New Roman"/>
                <a:cs typeface="Times New Roman"/>
              </a:rPr>
              <a:t>,</a:t>
            </a:r>
            <a:r>
              <a:rPr sz="1700" spc="-110" dirty="0">
                <a:latin typeface="Times New Roman"/>
                <a:cs typeface="Times New Roman"/>
              </a:rPr>
              <a:t>8</a:t>
            </a:r>
            <a:r>
              <a:rPr sz="1700" i="1" spc="-5" dirty="0">
                <a:latin typeface="Times New Roman"/>
                <a:cs typeface="Times New Roman"/>
              </a:rPr>
              <a:t>Y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  </a:t>
            </a:r>
            <a:r>
              <a:rPr sz="1700" spc="-25" dirty="0">
                <a:latin typeface="Times New Roman"/>
                <a:cs typeface="Times New Roman"/>
              </a:rPr>
              <a:t>0,2</a:t>
            </a:r>
            <a:r>
              <a:rPr sz="1700" i="1" spc="-25" dirty="0">
                <a:latin typeface="Times New Roman"/>
                <a:cs typeface="Times New Roman"/>
              </a:rPr>
              <a:t>Y</a:t>
            </a:r>
            <a:r>
              <a:rPr sz="1700" i="1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</a:t>
            </a:r>
            <a:endParaRPr sz="1700">
              <a:latin typeface="Times New Roman"/>
              <a:cs typeface="Times New Roman"/>
            </a:endParaRPr>
          </a:p>
          <a:p>
            <a:pPr marL="2687320">
              <a:lnSpc>
                <a:spcPct val="100000"/>
              </a:lnSpc>
              <a:spcBef>
                <a:spcPts val="509"/>
              </a:spcBef>
            </a:pPr>
            <a:r>
              <a:rPr sz="1700" i="1" spc="-114" dirty="0">
                <a:latin typeface="Times New Roman"/>
                <a:cs typeface="Times New Roman"/>
              </a:rPr>
              <a:t>Y</a:t>
            </a:r>
            <a:r>
              <a:rPr sz="1500" i="1" spc="-7" baseline="-25000" dirty="0">
                <a:latin typeface="Times New Roman"/>
                <a:cs typeface="Times New Roman"/>
              </a:rPr>
              <a:t>eq</a:t>
            </a:r>
            <a:r>
              <a:rPr sz="1500" i="1" baseline="-25000" dirty="0">
                <a:latin typeface="Times New Roman"/>
                <a:cs typeface="Times New Roman"/>
              </a:rPr>
              <a:t>  </a:t>
            </a:r>
            <a:r>
              <a:rPr sz="1500" i="1" spc="-142" baseline="-250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1000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24BC3-C95A-4F11-8831-2AF0A3C04E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5184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Perhitungan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Keseimbangan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Pendapatan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Nasional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1928" y="5027847"/>
            <a:ext cx="869315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0" dirty="0">
                <a:latin typeface="Symbol"/>
                <a:cs typeface="Symbol"/>
              </a:rPr>
              <a:t>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1000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007" y="5105571"/>
            <a:ext cx="400050" cy="397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600" i="1" spc="-60" baseline="13888" dirty="0">
                <a:latin typeface="Times New Roman"/>
                <a:cs typeface="Times New Roman"/>
              </a:rPr>
              <a:t>Y</a:t>
            </a:r>
            <a:r>
              <a:rPr sz="1400" i="1" spc="-40" dirty="0">
                <a:latin typeface="Times New Roman"/>
                <a:cs typeface="Times New Roman"/>
              </a:rPr>
              <a:t>eq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01" y="1711197"/>
            <a:ext cx="4701540" cy="324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Pendekatan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injeksi-kebocoran</a:t>
            </a:r>
            <a:endParaRPr sz="2400">
              <a:latin typeface="Arial"/>
              <a:cs typeface="Arial"/>
            </a:endParaRPr>
          </a:p>
          <a:p>
            <a:pPr marL="1983105">
              <a:lnSpc>
                <a:spcPct val="100000"/>
              </a:lnSpc>
              <a:spcBef>
                <a:spcPts val="1780"/>
              </a:spcBef>
            </a:pPr>
            <a:r>
              <a:rPr sz="2100" i="1" spc="-5" dirty="0">
                <a:latin typeface="Times New Roman"/>
                <a:cs typeface="Times New Roman"/>
              </a:rPr>
              <a:t>S</a:t>
            </a:r>
            <a:r>
              <a:rPr sz="2100" i="1" spc="6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95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Tx</a:t>
            </a:r>
            <a:r>
              <a:rPr sz="2100" i="1" spc="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I</a:t>
            </a:r>
            <a:r>
              <a:rPr sz="2100" i="1" spc="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i="1" spc="-5" dirty="0">
                <a:latin typeface="Times New Roman"/>
                <a:cs typeface="Times New Roman"/>
              </a:rPr>
              <a:t>G</a:t>
            </a:r>
            <a:endParaRPr sz="2100">
              <a:latin typeface="Times New Roman"/>
              <a:cs typeface="Times New Roman"/>
            </a:endParaRPr>
          </a:p>
          <a:p>
            <a:pPr marL="1969770" marR="285750">
              <a:lnSpc>
                <a:spcPts val="3140"/>
              </a:lnSpc>
              <a:spcBef>
                <a:spcPts val="210"/>
              </a:spcBef>
            </a:pP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9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1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0" dirty="0">
                <a:latin typeface="Times New Roman"/>
                <a:cs typeface="Times New Roman"/>
              </a:rPr>
              <a:t>,</a:t>
            </a:r>
            <a:r>
              <a:rPr sz="2100" spc="-35" dirty="0">
                <a:latin typeface="Times New Roman"/>
                <a:cs typeface="Times New Roman"/>
              </a:rPr>
              <a:t>8</a:t>
            </a:r>
            <a:r>
              <a:rPr sz="2100" spc="-85" dirty="0">
                <a:latin typeface="Times New Roman"/>
                <a:cs typeface="Times New Roman"/>
              </a:rPr>
              <a:t>(</a:t>
            </a:r>
            <a:r>
              <a:rPr sz="2100" i="1" spc="-5" dirty="0">
                <a:latin typeface="Times New Roman"/>
                <a:cs typeface="Times New Roman"/>
              </a:rPr>
              <a:t>Y</a:t>
            </a:r>
            <a:r>
              <a:rPr sz="2100" i="1" spc="1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25</a:t>
            </a:r>
            <a:r>
              <a:rPr sz="2100" spc="10" dirty="0">
                <a:latin typeface="Times New Roman"/>
                <a:cs typeface="Times New Roman"/>
              </a:rPr>
              <a:t>0</a:t>
            </a:r>
            <a:r>
              <a:rPr sz="2100" spc="-5" dirty="0">
                <a:latin typeface="Times New Roman"/>
                <a:cs typeface="Times New Roman"/>
              </a:rPr>
              <a:t>)  </a:t>
            </a: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9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1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0" dirty="0">
                <a:latin typeface="Times New Roman"/>
                <a:cs typeface="Times New Roman"/>
              </a:rPr>
              <a:t>,</a:t>
            </a:r>
            <a:r>
              <a:rPr sz="2100" spc="-135" dirty="0">
                <a:latin typeface="Times New Roman"/>
                <a:cs typeface="Times New Roman"/>
              </a:rPr>
              <a:t>8</a:t>
            </a:r>
            <a:r>
              <a:rPr sz="2100" i="1" spc="-5" dirty="0">
                <a:latin typeface="Times New Roman"/>
                <a:cs typeface="Times New Roman"/>
              </a:rPr>
              <a:t>Y</a:t>
            </a:r>
            <a:r>
              <a:rPr sz="2100" i="1" spc="1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200  </a:t>
            </a: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8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Times New Roman"/>
                <a:cs typeface="Times New Roman"/>
              </a:rPr>
              <a:t>0,8</a:t>
            </a:r>
            <a:r>
              <a:rPr sz="2100" i="1" spc="-60" dirty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  <a:p>
            <a:pPr marL="1950720">
              <a:lnSpc>
                <a:spcPct val="100000"/>
              </a:lnSpc>
              <a:spcBef>
                <a:spcPts val="2030"/>
              </a:spcBef>
            </a:pPr>
            <a:r>
              <a:rPr sz="2400" spc="15" dirty="0">
                <a:latin typeface="Times New Roman"/>
                <a:cs typeface="Times New Roman"/>
              </a:rPr>
              <a:t>100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Symbol"/>
                <a:cs typeface="Symbol"/>
              </a:rPr>
              <a:t>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0</a:t>
            </a:r>
            <a:r>
              <a:rPr sz="2400" spc="40" dirty="0">
                <a:latin typeface="Times New Roman"/>
                <a:cs typeface="Times New Roman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2</a:t>
            </a:r>
            <a:r>
              <a:rPr sz="2400" i="1" spc="20" dirty="0">
                <a:latin typeface="Times New Roman"/>
                <a:cs typeface="Times New Roman"/>
              </a:rPr>
              <a:t>Y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2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50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Symbol"/>
                <a:cs typeface="Symbol"/>
              </a:rPr>
              <a:t>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250</a:t>
            </a:r>
            <a:endParaRPr sz="2400">
              <a:latin typeface="Times New Roman"/>
              <a:cs typeface="Times New Roman"/>
            </a:endParaRPr>
          </a:p>
          <a:p>
            <a:pPr marL="1979930">
              <a:lnSpc>
                <a:spcPct val="100000"/>
              </a:lnSpc>
              <a:spcBef>
                <a:spcPts val="770"/>
              </a:spcBef>
            </a:pPr>
            <a:r>
              <a:rPr sz="2400" spc="-20" dirty="0">
                <a:latin typeface="Times New Roman"/>
                <a:cs typeface="Times New Roman"/>
              </a:rPr>
              <a:t>0,2</a:t>
            </a:r>
            <a:r>
              <a:rPr sz="2400" i="1" spc="-20" dirty="0">
                <a:latin typeface="Times New Roman"/>
                <a:cs typeface="Times New Roman"/>
              </a:rPr>
              <a:t>Y</a:t>
            </a:r>
            <a:r>
              <a:rPr sz="2400" i="1" spc="3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Symbol"/>
                <a:cs typeface="Symbol"/>
              </a:rPr>
              <a:t>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200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08D9C-971A-4BAA-A852-77C3D36D4B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29513"/>
            <a:ext cx="675513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5" dirty="0">
                <a:latin typeface="Arial"/>
                <a:cs typeface="Arial"/>
              </a:rPr>
              <a:t>Pembayaran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Transfer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oleh</a:t>
            </a:r>
            <a:r>
              <a:rPr sz="2900" b="1" spc="5" dirty="0">
                <a:latin typeface="Arial"/>
                <a:cs typeface="Arial"/>
              </a:rPr>
              <a:t> </a:t>
            </a:r>
            <a:r>
              <a:rPr sz="2900" b="1" spc="-5" dirty="0">
                <a:latin typeface="Arial"/>
                <a:cs typeface="Arial"/>
              </a:rPr>
              <a:t>Pemerintah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F3A99C-5F49-F190-7BDC-F257D5A663E8}"/>
              </a:ext>
            </a:extLst>
          </p:cNvPr>
          <p:cNvGrpSpPr/>
          <p:nvPr/>
        </p:nvGrpSpPr>
        <p:grpSpPr>
          <a:xfrm>
            <a:off x="739775" y="1095440"/>
            <a:ext cx="7639050" cy="4641720"/>
            <a:chOff x="739775" y="973028"/>
            <a:chExt cx="7639050" cy="4641720"/>
          </a:xfrm>
          <a:solidFill>
            <a:schemeClr val="bg2">
              <a:lumMod val="90000"/>
            </a:schemeClr>
          </a:solidFill>
        </p:grpSpPr>
        <p:sp>
          <p:nvSpPr>
            <p:cNvPr id="3" name="object 3"/>
            <p:cNvSpPr txBox="1"/>
            <p:nvPr/>
          </p:nvSpPr>
          <p:spPr>
            <a:xfrm>
              <a:off x="739775" y="973028"/>
              <a:ext cx="7639050" cy="4641720"/>
            </a:xfrm>
            <a:prstGeom prst="rect">
              <a:avLst/>
            </a:prstGeom>
            <a:grpFill/>
          </p:spPr>
          <p:txBody>
            <a:bodyPr vert="horz" wrap="square" lIns="0" tIns="12065" rIns="0" bIns="0" rtlCol="0">
              <a:spAutoFit/>
            </a:bodyPr>
            <a:lstStyle/>
            <a:p>
              <a:pPr marL="393065" marR="55880" indent="-342900">
                <a:lnSpc>
                  <a:spcPct val="100000"/>
                </a:lnSpc>
                <a:spcBef>
                  <a:spcPts val="95"/>
                </a:spcBef>
                <a:buClr>
                  <a:srgbClr val="9A6565"/>
                </a:buClr>
                <a:buSzPct val="80000"/>
                <a:buFont typeface="Wingdings"/>
                <a:buChar char=""/>
                <a:tabLst>
                  <a:tab pos="393065" algn="l"/>
                  <a:tab pos="393700" algn="l"/>
                </a:tabLst>
              </a:pPr>
              <a:r>
                <a:rPr sz="2000" spc="-5" dirty="0">
                  <a:latin typeface="Arial"/>
                  <a:cs typeface="Arial"/>
                </a:rPr>
                <a:t>Selain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memungut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pajak,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pemerintah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juga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melakukan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pemberian </a:t>
              </a:r>
              <a:r>
                <a:rPr sz="2000" spc="-54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transfer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kepada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masyarakat.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Pembayaran</a:t>
              </a:r>
              <a:r>
                <a:rPr sz="2000" spc="-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transfer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akan </a:t>
              </a:r>
              <a:r>
                <a:rPr sz="2000" spc="-5" dirty="0">
                  <a:latin typeface="Arial"/>
                  <a:cs typeface="Arial"/>
                </a:rPr>
                <a:t> mempengaruhi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pendapatan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disposable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masyarakat yang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pada 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akhirnya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dapat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merubah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pendapatan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nasional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keseimbangan.</a:t>
              </a:r>
              <a:endParaRPr sz="2000" dirty="0">
                <a:latin typeface="Arial"/>
                <a:cs typeface="Arial"/>
              </a:endParaRPr>
            </a:p>
            <a:p>
              <a:pPr marL="393700" indent="-342900">
                <a:lnSpc>
                  <a:spcPct val="100000"/>
                </a:lnSpc>
                <a:spcBef>
                  <a:spcPts val="480"/>
                </a:spcBef>
                <a:buClr>
                  <a:srgbClr val="9A6565"/>
                </a:buClr>
                <a:buSzPct val="80000"/>
                <a:buFont typeface="Wingdings"/>
                <a:buChar char=""/>
                <a:tabLst>
                  <a:tab pos="393065" algn="l"/>
                  <a:tab pos="393700" algn="l"/>
                </a:tabLst>
              </a:pPr>
              <a:r>
                <a:rPr sz="2000" spc="-5" dirty="0">
                  <a:latin typeface="Arial"/>
                  <a:cs typeface="Arial"/>
                </a:rPr>
                <a:t>Yd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=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Y</a:t>
              </a:r>
              <a:r>
                <a:rPr sz="2000" spc="-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–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Tx</a:t>
              </a:r>
              <a:r>
                <a:rPr sz="2000" spc="-2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+</a:t>
              </a:r>
              <a:r>
                <a:rPr sz="2000" spc="-2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Tr</a:t>
              </a:r>
              <a:endParaRPr sz="2000" dirty="0">
                <a:latin typeface="Arial"/>
                <a:cs typeface="Arial"/>
              </a:endParaRPr>
            </a:p>
            <a:p>
              <a:pPr marL="393700" marR="70485" indent="-342900">
                <a:lnSpc>
                  <a:spcPct val="100000"/>
                </a:lnSpc>
                <a:spcBef>
                  <a:spcPts val="475"/>
                </a:spcBef>
                <a:buClr>
                  <a:srgbClr val="9A6565"/>
                </a:buClr>
                <a:buSzPct val="80000"/>
                <a:buFont typeface="Wingdings"/>
                <a:buChar char=""/>
                <a:tabLst>
                  <a:tab pos="393065" algn="l"/>
                  <a:tab pos="393700" algn="l"/>
                </a:tabLst>
              </a:pPr>
              <a:r>
                <a:rPr sz="2000" spc="-5" dirty="0">
                  <a:latin typeface="Arial"/>
                  <a:cs typeface="Arial"/>
                </a:rPr>
                <a:t>Dengan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mengambil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soal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yang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sama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dengan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yang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terdahulu 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dimana</a:t>
              </a:r>
              <a:r>
                <a:rPr sz="2000" spc="-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fungsi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konsumsi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C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=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100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+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0,8Yd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dan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investasi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sebesar </a:t>
              </a:r>
              <a:r>
                <a:rPr sz="2000" spc="-54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50,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pengeluaran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pemerintah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(G)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=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250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dan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penerimaan </a:t>
              </a:r>
              <a:r>
                <a:rPr sz="2000" spc="-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pemerintah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dari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pajak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sebesar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(Tx=250).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Pemerintah </a:t>
              </a:r>
              <a:r>
                <a:rPr sz="2000" spc="-5" dirty="0">
                  <a:latin typeface="Arial"/>
                  <a:cs typeface="Arial"/>
                </a:rPr>
                <a:t> memberikan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subsidi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(transfer)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10" dirty="0">
                  <a:latin typeface="Arial"/>
                  <a:cs typeface="Arial"/>
                </a:rPr>
                <a:t>sebesar</a:t>
              </a:r>
              <a:r>
                <a:rPr sz="2000" spc="-5" dirty="0">
                  <a:latin typeface="Arial"/>
                  <a:cs typeface="Arial"/>
                </a:rPr>
                <a:t> Tr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=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50. </a:t>
              </a:r>
              <a:r>
                <a:rPr sz="2000" spc="-10" dirty="0">
                  <a:latin typeface="Arial"/>
                  <a:cs typeface="Arial"/>
                </a:rPr>
                <a:t>Maka </a:t>
              </a:r>
              <a:r>
                <a:rPr sz="2000" spc="-5" dirty="0">
                  <a:latin typeface="Arial"/>
                  <a:cs typeface="Arial"/>
                </a:rPr>
                <a:t> </a:t>
              </a:r>
              <a:r>
                <a:rPr sz="2000" spc="-5" dirty="0" err="1">
                  <a:latin typeface="Arial"/>
                  <a:cs typeface="Arial"/>
                </a:rPr>
                <a:t>keseimbangan</a:t>
              </a:r>
              <a:r>
                <a:rPr sz="2000" dirty="0">
                  <a:latin typeface="Arial"/>
                  <a:cs typeface="Arial"/>
                </a:rPr>
                <a:t> </a:t>
              </a:r>
              <a:r>
                <a:rPr sz="2000" spc="-405" dirty="0">
                  <a:latin typeface="Arial"/>
                  <a:cs typeface="Arial"/>
                </a:rPr>
                <a:t>pe</a:t>
              </a:r>
              <a:endParaRPr lang="en-US" sz="2000" spc="-405" dirty="0">
                <a:latin typeface="Arial"/>
                <a:cs typeface="Arial"/>
              </a:endParaRPr>
            </a:p>
            <a:p>
              <a:pPr marL="2285365">
                <a:lnSpc>
                  <a:spcPct val="100000"/>
                </a:lnSpc>
                <a:spcBef>
                  <a:spcPts val="1250"/>
                </a:spcBef>
              </a:pPr>
              <a:r>
                <a:rPr sz="1800" i="1" spc="10" dirty="0">
                  <a:latin typeface="Times New Roman"/>
                  <a:cs typeface="Times New Roman"/>
                </a:rPr>
                <a:t>Y </a:t>
              </a:r>
              <a:r>
                <a:rPr sz="1800" i="1" spc="-175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</a:t>
              </a:r>
              <a:r>
                <a:rPr sz="1800" spc="-14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100</a:t>
              </a:r>
              <a:r>
                <a:rPr sz="1800" spc="-11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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0</a:t>
              </a:r>
              <a:r>
                <a:rPr sz="1800" spc="-60" dirty="0">
                  <a:latin typeface="Times New Roman"/>
                  <a:cs typeface="Times New Roman"/>
                </a:rPr>
                <a:t>,</a:t>
              </a:r>
              <a:r>
                <a:rPr sz="1800" spc="-105" dirty="0">
                  <a:latin typeface="Times New Roman"/>
                  <a:cs typeface="Times New Roman"/>
                </a:rPr>
                <a:t>8</a:t>
              </a:r>
              <a:r>
                <a:rPr sz="1800" i="1" spc="10" dirty="0">
                  <a:latin typeface="Times New Roman"/>
                  <a:cs typeface="Times New Roman"/>
                </a:rPr>
                <a:t>Y</a:t>
              </a:r>
              <a:r>
                <a:rPr sz="1800" i="1" spc="125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</a:t>
              </a:r>
              <a:r>
                <a:rPr sz="1800" spc="-95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200</a:t>
              </a:r>
              <a:r>
                <a:rPr sz="1800" spc="-11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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40</a:t>
              </a:r>
              <a:r>
                <a:rPr sz="1800" spc="-11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</a:t>
              </a:r>
              <a:r>
                <a:rPr sz="1800" spc="-114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50</a:t>
              </a:r>
              <a:r>
                <a:rPr sz="1800" spc="-11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</a:t>
              </a:r>
              <a:r>
                <a:rPr sz="1800" spc="-6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250</a:t>
              </a:r>
              <a:endParaRPr sz="1800" dirty="0">
                <a:latin typeface="Times New Roman"/>
                <a:cs typeface="Times New Roman"/>
              </a:endParaRPr>
            </a:p>
            <a:p>
              <a:pPr marL="2296160" marR="3950335" indent="-10795">
                <a:lnSpc>
                  <a:spcPts val="2740"/>
                </a:lnSpc>
                <a:spcBef>
                  <a:spcPts val="90"/>
                </a:spcBef>
              </a:pPr>
              <a:r>
                <a:rPr sz="1800" i="1" spc="10" dirty="0">
                  <a:latin typeface="Times New Roman"/>
                  <a:cs typeface="Times New Roman"/>
                </a:rPr>
                <a:t>Y</a:t>
              </a:r>
              <a:r>
                <a:rPr sz="1800" i="1" spc="12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</a:t>
              </a:r>
              <a:r>
                <a:rPr sz="1800" spc="-114" dirty="0">
                  <a:latin typeface="Times New Roman"/>
                  <a:cs typeface="Times New Roman"/>
                </a:rPr>
                <a:t> </a:t>
              </a:r>
              <a:r>
                <a:rPr sz="1800" spc="-20" dirty="0">
                  <a:latin typeface="Times New Roman"/>
                  <a:cs typeface="Times New Roman"/>
                </a:rPr>
                <a:t>0</a:t>
              </a:r>
              <a:r>
                <a:rPr sz="1800" spc="-60" dirty="0">
                  <a:latin typeface="Times New Roman"/>
                  <a:cs typeface="Times New Roman"/>
                </a:rPr>
                <a:t>,</a:t>
              </a:r>
              <a:r>
                <a:rPr sz="1800" spc="-105" dirty="0">
                  <a:latin typeface="Times New Roman"/>
                  <a:cs typeface="Times New Roman"/>
                </a:rPr>
                <a:t>8</a:t>
              </a:r>
              <a:r>
                <a:rPr sz="1800" i="1" spc="10" dirty="0">
                  <a:latin typeface="Times New Roman"/>
                  <a:cs typeface="Times New Roman"/>
                </a:rPr>
                <a:t>Y</a:t>
              </a:r>
              <a:r>
                <a:rPr sz="1800" i="1" dirty="0">
                  <a:latin typeface="Times New Roman"/>
                  <a:cs typeface="Times New Roman"/>
                </a:rPr>
                <a:t> </a:t>
              </a:r>
              <a:r>
                <a:rPr sz="1800" i="1" spc="-175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</a:t>
              </a:r>
              <a:r>
                <a:rPr sz="1800" spc="60" dirty="0">
                  <a:latin typeface="Times New Roman"/>
                  <a:cs typeface="Times New Roman"/>
                </a:rPr>
                <a:t> </a:t>
              </a:r>
              <a:r>
                <a:rPr sz="1800" spc="5" dirty="0">
                  <a:latin typeface="Times New Roman"/>
                  <a:cs typeface="Times New Roman"/>
                </a:rPr>
                <a:t>240  </a:t>
              </a:r>
              <a:r>
                <a:rPr sz="1800" spc="-15" dirty="0">
                  <a:latin typeface="Times New Roman"/>
                  <a:cs typeface="Times New Roman"/>
                </a:rPr>
                <a:t>0,2</a:t>
              </a:r>
              <a:r>
                <a:rPr sz="1800" i="1" spc="-15" dirty="0">
                  <a:latin typeface="Times New Roman"/>
                  <a:cs typeface="Times New Roman"/>
                </a:rPr>
                <a:t>Y</a:t>
              </a:r>
              <a:r>
                <a:rPr sz="1800" i="1" spc="254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Symbol"/>
                  <a:cs typeface="Symbol"/>
                </a:rPr>
                <a:t></a:t>
              </a:r>
              <a:r>
                <a:rPr sz="1800" spc="50" dirty="0">
                  <a:latin typeface="Times New Roman"/>
                  <a:cs typeface="Times New Roman"/>
                </a:rPr>
                <a:t> </a:t>
              </a:r>
              <a:r>
                <a:rPr sz="1800" spc="10" dirty="0">
                  <a:latin typeface="Times New Roman"/>
                  <a:cs typeface="Times New Roman"/>
                </a:rPr>
                <a:t>240</a:t>
              </a:r>
              <a:endParaRPr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F201EE-FFA4-4B7C-B903-171A66CCDF8C}"/>
                </a:ext>
              </a:extLst>
            </p:cNvPr>
            <p:cNvGrpSpPr/>
            <p:nvPr/>
          </p:nvGrpSpPr>
          <p:grpSpPr>
            <a:xfrm>
              <a:off x="4559300" y="5238551"/>
              <a:ext cx="1011449" cy="361442"/>
              <a:chOff x="2885948" y="6285027"/>
              <a:chExt cx="1011449" cy="361442"/>
            </a:xfrm>
            <a:grpFill/>
          </p:grpSpPr>
          <p:sp>
            <p:nvSpPr>
              <p:cNvPr id="4" name="object 4"/>
              <p:cNvSpPr txBox="1"/>
              <p:nvPr/>
            </p:nvSpPr>
            <p:spPr>
              <a:xfrm>
                <a:off x="3241442" y="6285027"/>
                <a:ext cx="655955" cy="303530"/>
              </a:xfrm>
              <a:prstGeom prst="rect">
                <a:avLst/>
              </a:prstGeom>
              <a:grpFill/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800" spc="10" dirty="0">
                    <a:latin typeface="Symbol"/>
                    <a:cs typeface="Symbol"/>
                  </a:rPr>
                  <a:t></a:t>
                </a:r>
                <a:r>
                  <a:rPr sz="1800" spc="-135" dirty="0">
                    <a:latin typeface="Times New Roman"/>
                    <a:cs typeface="Times New Roman"/>
                  </a:rPr>
                  <a:t> </a:t>
                </a:r>
                <a:r>
                  <a:rPr sz="1800" spc="10" dirty="0">
                    <a:latin typeface="Times New Roman"/>
                    <a:cs typeface="Times New Roman"/>
                  </a:rPr>
                  <a:t>1200</a:t>
                </a:r>
                <a:endParaRPr sz="18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" name="object 5"/>
              <p:cNvSpPr txBox="1"/>
              <p:nvPr/>
            </p:nvSpPr>
            <p:spPr>
              <a:xfrm>
                <a:off x="2885948" y="6342939"/>
                <a:ext cx="317500" cy="303530"/>
              </a:xfrm>
              <a:prstGeom prst="rect">
                <a:avLst/>
              </a:prstGeom>
              <a:grpFill/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700" i="1" spc="-52" baseline="13888" dirty="0">
                    <a:latin typeface="Times New Roman"/>
                    <a:cs typeface="Times New Roman"/>
                  </a:rPr>
                  <a:t>Y</a:t>
                </a:r>
                <a:r>
                  <a:rPr sz="1050" i="1" spc="-35" dirty="0">
                    <a:latin typeface="Times New Roman"/>
                    <a:cs typeface="Times New Roman"/>
                  </a:rPr>
                  <a:t>eq</a:t>
                </a:r>
                <a:endParaRPr sz="1050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9B92AD-E04C-4611-B4BD-5C00B5ADF5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585106" y="6403087"/>
            <a:ext cx="4659376" cy="341630"/>
          </a:xfrm>
        </p:spPr>
        <p:txBody>
          <a:bodyPr/>
          <a:lstStyle/>
          <a:p>
            <a:r>
              <a:rPr lang="fi-FI"/>
              <a:t>bahan kuliah ekonomi makro -ENDRI SENTOSA.2023</a:t>
            </a:r>
            <a:endParaRPr lang="fi-F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351" y="966836"/>
            <a:ext cx="6088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Angka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Pengganda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pada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Perekonomian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3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Sektor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1" y="1614424"/>
            <a:ext cx="77323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9A6565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Dalam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proses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penggandaan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untuk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model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perekonomian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3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sektor,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kita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membedakan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dua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keadaan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yaitu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(i)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angka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pengganda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dengan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pajak lumpsum,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(ii)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angka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pengganda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dengan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pajak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proporsional.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7351" y="3076862"/>
          <a:ext cx="7618094" cy="648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239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210"/>
                        </a:lnSpc>
                        <a:buClr>
                          <a:srgbClr val="9A6565"/>
                        </a:buClr>
                        <a:buSzPct val="80000"/>
                        <a:buFont typeface="Wingdings"/>
                        <a:buChar char="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Fungsi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pajak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lumpsum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221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Tx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221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(eksogen)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239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325"/>
                        </a:lnSpc>
                        <a:spcBef>
                          <a:spcPts val="130"/>
                        </a:spcBef>
                        <a:buClr>
                          <a:srgbClr val="9A6565"/>
                        </a:buClr>
                        <a:buSzPct val="80000"/>
                        <a:buFont typeface="Wingdings"/>
                        <a:buChar char="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Fungsi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pajak proporsional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2325"/>
                        </a:lnSpc>
                        <a:spcBef>
                          <a:spcPts val="13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Tx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T0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25"/>
                        </a:lnSpc>
                        <a:spcBef>
                          <a:spcPts val="13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(endogen)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749294" y="6148070"/>
            <a:ext cx="2137410" cy="0"/>
          </a:xfrm>
          <a:custGeom>
            <a:avLst/>
            <a:gdLst/>
            <a:ahLst/>
            <a:cxnLst/>
            <a:rect l="l" t="t" r="r" b="b"/>
            <a:pathLst>
              <a:path w="2137410">
                <a:moveTo>
                  <a:pt x="0" y="0"/>
                </a:moveTo>
                <a:lnTo>
                  <a:pt x="2137409" y="0"/>
                </a:lnTo>
              </a:path>
            </a:pathLst>
          </a:custGeom>
          <a:ln w="9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0301" y="6145084"/>
            <a:ext cx="55562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135" dirty="0">
                <a:latin typeface="Times New Roman"/>
                <a:cs typeface="Times New Roman"/>
              </a:rPr>
              <a:t>(</a:t>
            </a:r>
            <a:r>
              <a:rPr sz="1700" spc="5" dirty="0">
                <a:latin typeface="Times New Roman"/>
                <a:cs typeface="Times New Roman"/>
              </a:rPr>
              <a:t>1</a:t>
            </a:r>
            <a:r>
              <a:rPr sz="1700" spc="-24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30" dirty="0">
                <a:latin typeface="Times New Roman"/>
                <a:cs typeface="Times New Roman"/>
              </a:rPr>
              <a:t>b</a:t>
            </a:r>
            <a:r>
              <a:rPr sz="1700" spc="5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6529" y="5972112"/>
            <a:ext cx="68770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700" i="1" spc="5" dirty="0">
                <a:latin typeface="Times New Roman"/>
                <a:cs typeface="Times New Roman"/>
              </a:rPr>
              <a:t>Y</a:t>
            </a:r>
            <a:r>
              <a:rPr sz="1700" i="1" spc="2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114" dirty="0">
                <a:latin typeface="Times New Roman"/>
                <a:cs typeface="Times New Roman"/>
              </a:rPr>
              <a:t> </a:t>
            </a:r>
            <a:r>
              <a:rPr sz="2550" i="1" spc="7" baseline="35947" dirty="0">
                <a:latin typeface="Times New Roman"/>
                <a:cs typeface="Times New Roman"/>
              </a:rPr>
              <a:t>C</a:t>
            </a:r>
            <a:r>
              <a:rPr sz="1500" spc="7" baseline="36111" dirty="0">
                <a:latin typeface="Times New Roman"/>
                <a:cs typeface="Times New Roman"/>
              </a:rPr>
              <a:t>0</a:t>
            </a:r>
            <a:endParaRPr sz="1500" baseline="3611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059" y="3768203"/>
            <a:ext cx="3093085" cy="23520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1700" i="1" spc="5" dirty="0">
                <a:latin typeface="Times New Roman"/>
                <a:cs typeface="Times New Roman"/>
              </a:rPr>
              <a:t>Y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10" dirty="0">
                <a:latin typeface="Times New Roman"/>
                <a:cs typeface="Times New Roman"/>
              </a:rPr>
              <a:t>C</a:t>
            </a:r>
            <a:r>
              <a:rPr sz="1700" i="1" spc="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100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endParaRPr sz="1500" baseline="-25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1700" i="1" spc="5" dirty="0">
                <a:latin typeface="Times New Roman"/>
                <a:cs typeface="Times New Roman"/>
              </a:rPr>
              <a:t>Y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</a:t>
            </a:r>
            <a:r>
              <a:rPr sz="1700" i="1" spc="-90" dirty="0">
                <a:latin typeface="Times New Roman"/>
                <a:cs typeface="Times New Roman"/>
              </a:rPr>
              <a:t>Y</a:t>
            </a:r>
            <a:r>
              <a:rPr sz="1500" i="1" baseline="-25000" dirty="0">
                <a:latin typeface="Times New Roman"/>
                <a:cs typeface="Times New Roman"/>
              </a:rPr>
              <a:t>d </a:t>
            </a:r>
            <a:r>
              <a:rPr sz="1500" i="1" spc="15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90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i="1" spc="-25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endParaRPr sz="1500" baseline="-25000">
              <a:latin typeface="Times New Roman"/>
              <a:cs typeface="Times New Roman"/>
            </a:endParaRPr>
          </a:p>
          <a:p>
            <a:pPr marL="38100" marR="102870" indent="-635">
              <a:lnSpc>
                <a:spcPct val="128200"/>
              </a:lnSpc>
            </a:pPr>
            <a:r>
              <a:rPr sz="1700" i="1" spc="5" dirty="0">
                <a:latin typeface="Times New Roman"/>
                <a:cs typeface="Times New Roman"/>
              </a:rPr>
              <a:t>Y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35" dirty="0">
                <a:latin typeface="Times New Roman"/>
                <a:cs typeface="Times New Roman"/>
              </a:rPr>
              <a:t>b</a:t>
            </a:r>
            <a:r>
              <a:rPr sz="1700" spc="-65" dirty="0">
                <a:latin typeface="Times New Roman"/>
                <a:cs typeface="Times New Roman"/>
              </a:rPr>
              <a:t>(</a:t>
            </a:r>
            <a:r>
              <a:rPr sz="1700" i="1" spc="5" dirty="0">
                <a:latin typeface="Times New Roman"/>
                <a:cs typeface="Times New Roman"/>
              </a:rPr>
              <a:t>Y</a:t>
            </a:r>
            <a:r>
              <a:rPr sz="1700" i="1" spc="1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Tx</a:t>
            </a:r>
            <a:r>
              <a:rPr sz="1700" i="1" spc="-5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6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T</a:t>
            </a:r>
            <a:r>
              <a:rPr sz="1700" i="1" spc="130" dirty="0">
                <a:latin typeface="Times New Roman"/>
                <a:cs typeface="Times New Roman"/>
              </a:rPr>
              <a:t>r</a:t>
            </a:r>
            <a:r>
              <a:rPr sz="1700" spc="5" dirty="0">
                <a:latin typeface="Times New Roman"/>
                <a:cs typeface="Times New Roman"/>
              </a:rPr>
              <a:t>)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90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i="1" spc="5" dirty="0">
                <a:latin typeface="Times New Roman"/>
                <a:cs typeface="Times New Roman"/>
              </a:rPr>
              <a:t>Y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bY</a:t>
            </a:r>
            <a:r>
              <a:rPr sz="1700" i="1" spc="1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bTx</a:t>
            </a:r>
            <a:r>
              <a:rPr sz="1700" i="1" spc="-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bTr</a:t>
            </a:r>
            <a:r>
              <a:rPr sz="1700" i="1" spc="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100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i="1" spc="5" dirty="0">
                <a:latin typeface="Times New Roman"/>
                <a:cs typeface="Times New Roman"/>
              </a:rPr>
              <a:t>Y</a:t>
            </a:r>
            <a:r>
              <a:rPr sz="1700" i="1" spc="12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bY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16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10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bTx</a:t>
            </a:r>
            <a:r>
              <a:rPr sz="1700" i="1" spc="-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bTr</a:t>
            </a:r>
            <a:r>
              <a:rPr sz="1700" i="1" spc="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90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endParaRPr sz="1500" baseline="-250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580"/>
              </a:spcBef>
            </a:pPr>
            <a:r>
              <a:rPr sz="1700" spc="-135" dirty="0">
                <a:latin typeface="Times New Roman"/>
                <a:cs typeface="Times New Roman"/>
              </a:rPr>
              <a:t>(</a:t>
            </a:r>
            <a:r>
              <a:rPr sz="1700" spc="5" dirty="0">
                <a:latin typeface="Times New Roman"/>
                <a:cs typeface="Times New Roman"/>
              </a:rPr>
              <a:t>1</a:t>
            </a:r>
            <a:r>
              <a:rPr sz="1700" spc="-24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35" dirty="0">
                <a:latin typeface="Times New Roman"/>
                <a:cs typeface="Times New Roman"/>
              </a:rPr>
              <a:t>b</a:t>
            </a:r>
            <a:r>
              <a:rPr sz="1700" spc="-60" dirty="0">
                <a:latin typeface="Times New Roman"/>
                <a:cs typeface="Times New Roman"/>
              </a:rPr>
              <a:t>)</a:t>
            </a:r>
            <a:r>
              <a:rPr sz="1700" i="1" spc="5" dirty="0">
                <a:latin typeface="Times New Roman"/>
                <a:cs typeface="Times New Roman"/>
              </a:rPr>
              <a:t>Y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16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10" dirty="0">
                <a:latin typeface="Times New Roman"/>
                <a:cs typeface="Times New Roman"/>
              </a:rPr>
              <a:t>C</a:t>
            </a:r>
            <a:r>
              <a:rPr sz="1500" baseline="-25000" dirty="0">
                <a:latin typeface="Times New Roman"/>
                <a:cs typeface="Times New Roman"/>
              </a:rPr>
              <a:t>0 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bTx</a:t>
            </a:r>
            <a:r>
              <a:rPr sz="1700" i="1" spc="-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bTr</a:t>
            </a:r>
            <a:r>
              <a:rPr sz="1700" i="1" spc="2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95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endParaRPr sz="1500" baseline="-25000">
              <a:latin typeface="Times New Roman"/>
              <a:cs typeface="Times New Roman"/>
            </a:endParaRPr>
          </a:p>
          <a:p>
            <a:pPr marL="869950" indent="-157480">
              <a:lnSpc>
                <a:spcPct val="100000"/>
              </a:lnSpc>
              <a:spcBef>
                <a:spcPts val="580"/>
              </a:spcBef>
              <a:buFont typeface="Symbol"/>
              <a:buChar char=""/>
              <a:tabLst>
                <a:tab pos="870585" algn="l"/>
              </a:tabLst>
            </a:pPr>
            <a:r>
              <a:rPr sz="1700" i="1" spc="5" dirty="0">
                <a:latin typeface="Times New Roman"/>
                <a:cs typeface="Times New Roman"/>
              </a:rPr>
              <a:t>bTx</a:t>
            </a:r>
            <a:r>
              <a:rPr sz="1700" i="1" spc="-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bTr</a:t>
            </a:r>
            <a:r>
              <a:rPr sz="1700" i="1" spc="2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95" dirty="0">
                <a:latin typeface="Times New Roman"/>
                <a:cs typeface="Times New Roman"/>
              </a:rPr>
              <a:t>I</a:t>
            </a:r>
            <a:r>
              <a:rPr sz="1500" baseline="-25000" dirty="0">
                <a:latin typeface="Times New Roman"/>
                <a:cs typeface="Times New Roman"/>
              </a:rPr>
              <a:t>0 </a:t>
            </a:r>
            <a:r>
              <a:rPr sz="1500" spc="-7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Times New Roman"/>
                <a:cs typeface="Times New Roman"/>
              </a:rPr>
              <a:t>G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endParaRPr sz="1500" baseline="-25000">
              <a:latin typeface="Times New Roman"/>
              <a:cs typeface="Times New Roman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581892B-5421-4EDD-AC72-4E9AB79DCD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2370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Angka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Pengganda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pada Perekonomian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3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Sektor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1" y="1576324"/>
            <a:ext cx="7579359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4"/>
              </a:spcBef>
              <a:buClr>
                <a:srgbClr val="9A6565"/>
              </a:buClr>
              <a:buSzPct val="7857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Angka pengganda pada model perekonomian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sektor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untuk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pajak lumpsum: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4088" y="5344921"/>
            <a:ext cx="3017520" cy="0"/>
          </a:xfrm>
          <a:custGeom>
            <a:avLst/>
            <a:gdLst/>
            <a:ahLst/>
            <a:cxnLst/>
            <a:rect l="l" t="t" r="r" b="b"/>
            <a:pathLst>
              <a:path w="3017520">
                <a:moveTo>
                  <a:pt x="0" y="0"/>
                </a:moveTo>
                <a:lnTo>
                  <a:pt x="3017519" y="0"/>
                </a:lnTo>
              </a:path>
            </a:pathLst>
          </a:custGeom>
          <a:ln w="10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8538" y="4181225"/>
            <a:ext cx="4269105" cy="1482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10"/>
              </a:spcBef>
            </a:pPr>
            <a:r>
              <a:rPr sz="1900" spc="10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18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10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Tx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Tr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0" dirty="0">
                <a:latin typeface="Times New Roman"/>
                <a:cs typeface="Times New Roman"/>
              </a:rPr>
              <a:t>I</a:t>
            </a:r>
            <a:r>
              <a:rPr sz="1900" i="1" spc="114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20" dirty="0">
                <a:latin typeface="Times New Roman"/>
                <a:cs typeface="Times New Roman"/>
              </a:rPr>
              <a:t>G</a:t>
            </a:r>
            <a:endParaRPr sz="1900">
              <a:latin typeface="Times New Roman"/>
              <a:cs typeface="Times New Roman"/>
            </a:endParaRPr>
          </a:p>
          <a:p>
            <a:pPr marL="21590" algn="ctr">
              <a:lnSpc>
                <a:spcPct val="100000"/>
              </a:lnSpc>
              <a:spcBef>
                <a:spcPts val="620"/>
              </a:spcBef>
            </a:pPr>
            <a:r>
              <a:rPr sz="1900" spc="-155" dirty="0">
                <a:latin typeface="Times New Roman"/>
                <a:cs typeface="Times New Roman"/>
              </a:rPr>
              <a:t>(</a:t>
            </a:r>
            <a:r>
              <a:rPr sz="1900" spc="15" dirty="0">
                <a:latin typeface="Times New Roman"/>
                <a:cs typeface="Times New Roman"/>
              </a:rPr>
              <a:t>1</a:t>
            </a:r>
            <a:r>
              <a:rPr sz="1900" spc="-2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40" dirty="0">
                <a:latin typeface="Times New Roman"/>
                <a:cs typeface="Times New Roman"/>
              </a:rPr>
              <a:t>b</a:t>
            </a:r>
            <a:r>
              <a:rPr sz="1900" spc="60" dirty="0">
                <a:latin typeface="Times New Roman"/>
                <a:cs typeface="Times New Roman"/>
              </a:rPr>
              <a:t>)</a:t>
            </a:r>
            <a:r>
              <a:rPr sz="1900" spc="10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18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10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Tx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Tr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0" dirty="0">
                <a:latin typeface="Times New Roman"/>
                <a:cs typeface="Times New Roman"/>
              </a:rPr>
              <a:t>I</a:t>
            </a:r>
            <a:r>
              <a:rPr sz="1900" i="1" spc="114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20" dirty="0">
                <a:latin typeface="Times New Roman"/>
                <a:cs typeface="Times New Roman"/>
              </a:rPr>
              <a:t>G</a:t>
            </a:r>
            <a:endParaRPr sz="19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15"/>
              </a:spcBef>
            </a:pPr>
            <a:r>
              <a:rPr sz="2850" spc="7" baseline="-36549" dirty="0">
                <a:latin typeface="Symbol"/>
                <a:cs typeface="Symbol"/>
              </a:rPr>
              <a:t></a:t>
            </a:r>
            <a:r>
              <a:rPr sz="2850" i="1" spc="22" baseline="-36549" dirty="0">
                <a:latin typeface="Times New Roman"/>
                <a:cs typeface="Times New Roman"/>
              </a:rPr>
              <a:t>Y</a:t>
            </a:r>
            <a:r>
              <a:rPr sz="2850" i="1" baseline="-36549" dirty="0">
                <a:latin typeface="Times New Roman"/>
                <a:cs typeface="Times New Roman"/>
              </a:rPr>
              <a:t> </a:t>
            </a:r>
            <a:r>
              <a:rPr sz="2850" i="1" spc="-270" baseline="-36549" dirty="0">
                <a:latin typeface="Times New Roman"/>
                <a:cs typeface="Times New Roman"/>
              </a:rPr>
              <a:t> </a:t>
            </a:r>
            <a:r>
              <a:rPr sz="2850" spc="22" baseline="-36549" dirty="0">
                <a:latin typeface="Symbol"/>
                <a:cs typeface="Symbol"/>
              </a:rPr>
              <a:t></a:t>
            </a:r>
            <a:r>
              <a:rPr sz="2850" spc="254" baseline="-36549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spc="13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10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Tx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5" dirty="0">
                <a:latin typeface="Times New Roman"/>
                <a:cs typeface="Times New Roman"/>
              </a:rPr>
              <a:t>Tr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10" dirty="0">
                <a:latin typeface="Times New Roman"/>
                <a:cs typeface="Times New Roman"/>
              </a:rPr>
              <a:t>I</a:t>
            </a:r>
            <a:r>
              <a:rPr sz="1900" i="1" spc="1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</a:t>
            </a:r>
            <a:r>
              <a:rPr sz="1900" i="1" spc="20" dirty="0">
                <a:latin typeface="Times New Roman"/>
                <a:cs typeface="Times New Roman"/>
              </a:rPr>
              <a:t>G</a:t>
            </a:r>
            <a:endParaRPr sz="1900">
              <a:latin typeface="Times New Roman"/>
              <a:cs typeface="Times New Roman"/>
            </a:endParaRPr>
          </a:p>
          <a:p>
            <a:pPr marL="61594" algn="ctr">
              <a:lnSpc>
                <a:spcPct val="100000"/>
              </a:lnSpc>
              <a:spcBef>
                <a:spcPts val="490"/>
              </a:spcBef>
            </a:pPr>
            <a:r>
              <a:rPr sz="1900" spc="-155" dirty="0">
                <a:latin typeface="Times New Roman"/>
                <a:cs typeface="Times New Roman"/>
              </a:rPr>
              <a:t>(</a:t>
            </a:r>
            <a:r>
              <a:rPr sz="1900" spc="15" dirty="0">
                <a:latin typeface="Times New Roman"/>
                <a:cs typeface="Times New Roman"/>
              </a:rPr>
              <a:t>1</a:t>
            </a:r>
            <a:r>
              <a:rPr sz="1900" spc="-27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40" dirty="0">
                <a:latin typeface="Times New Roman"/>
                <a:cs typeface="Times New Roman"/>
              </a:rPr>
              <a:t>b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5491" y="3053982"/>
            <a:ext cx="2644140" cy="11468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18440" indent="-180975">
              <a:lnSpc>
                <a:spcPct val="100000"/>
              </a:lnSpc>
              <a:spcBef>
                <a:spcPts val="755"/>
              </a:spcBef>
              <a:buFont typeface="Symbol"/>
              <a:buChar char=""/>
              <a:tabLst>
                <a:tab pos="219075" algn="l"/>
              </a:tabLst>
            </a:pPr>
            <a:r>
              <a:rPr sz="1900" i="1" spc="15" dirty="0">
                <a:latin typeface="Times New Roman"/>
                <a:cs typeface="Times New Roman"/>
              </a:rPr>
              <a:t>b</a:t>
            </a:r>
            <a:r>
              <a:rPr sz="1900" i="1" spc="-90" dirty="0">
                <a:latin typeface="Times New Roman"/>
                <a:cs typeface="Times New Roman"/>
              </a:rPr>
              <a:t>Y</a:t>
            </a:r>
            <a:r>
              <a:rPr sz="1650" i="1" spc="15" baseline="-25252" dirty="0">
                <a:latin typeface="Times New Roman"/>
                <a:cs typeface="Times New Roman"/>
              </a:rPr>
              <a:t>d</a:t>
            </a:r>
            <a:r>
              <a:rPr sz="1650" i="1" baseline="-25252" dirty="0">
                <a:latin typeface="Times New Roman"/>
                <a:cs typeface="Times New Roman"/>
              </a:rPr>
              <a:t> </a:t>
            </a:r>
            <a:r>
              <a:rPr sz="1650" i="1" spc="202" baseline="-25252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spc="11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>
              <a:latin typeface="Times New Roman"/>
              <a:cs typeface="Times New Roman"/>
            </a:endParaRPr>
          </a:p>
          <a:p>
            <a:pPr marL="218440" indent="-180975">
              <a:lnSpc>
                <a:spcPct val="100000"/>
              </a:lnSpc>
              <a:spcBef>
                <a:spcPts val="665"/>
              </a:spcBef>
              <a:buFont typeface="Symbol"/>
              <a:buChar char=""/>
              <a:tabLst>
                <a:tab pos="219075" algn="l"/>
              </a:tabLst>
            </a:pPr>
            <a:r>
              <a:rPr sz="1900" i="1" spc="35" dirty="0">
                <a:latin typeface="Times New Roman"/>
                <a:cs typeface="Times New Roman"/>
              </a:rPr>
              <a:t>b</a:t>
            </a:r>
            <a:r>
              <a:rPr sz="1900" spc="-60" dirty="0">
                <a:latin typeface="Times New Roman"/>
                <a:cs typeface="Times New Roman"/>
              </a:rPr>
              <a:t>(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spc="14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2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Tx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8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T</a:t>
            </a:r>
            <a:r>
              <a:rPr sz="1900" i="1" spc="145" dirty="0">
                <a:latin typeface="Times New Roman"/>
                <a:cs typeface="Times New Roman"/>
              </a:rPr>
              <a:t>r</a:t>
            </a:r>
            <a:r>
              <a:rPr sz="1900" spc="10" dirty="0">
                <a:latin typeface="Times New Roman"/>
                <a:cs typeface="Times New Roman"/>
              </a:rPr>
              <a:t>)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spc="11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>
              <a:latin typeface="Times New Roman"/>
              <a:cs typeface="Times New Roman"/>
            </a:endParaRPr>
          </a:p>
          <a:p>
            <a:pPr marL="218440" indent="-180975">
              <a:lnSpc>
                <a:spcPct val="100000"/>
              </a:lnSpc>
              <a:spcBef>
                <a:spcPts val="660"/>
              </a:spcBef>
              <a:buFont typeface="Symbol"/>
              <a:buChar char=""/>
              <a:tabLst>
                <a:tab pos="219075" algn="l"/>
              </a:tabLst>
            </a:pPr>
            <a:r>
              <a:rPr sz="1900" i="1" spc="15" dirty="0">
                <a:latin typeface="Times New Roman"/>
                <a:cs typeface="Times New Roman"/>
              </a:rPr>
              <a:t>bY</a:t>
            </a:r>
            <a:r>
              <a:rPr sz="1900" i="1" spc="13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</a:t>
            </a:r>
            <a:r>
              <a:rPr sz="1900" spc="-15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bTx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bTr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spc="11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8489" y="3053982"/>
            <a:ext cx="74295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29000"/>
              </a:lnSpc>
              <a:spcBef>
                <a:spcPts val="95"/>
              </a:spcBef>
            </a:pPr>
            <a:r>
              <a:rPr sz="1900" i="1" spc="15" dirty="0">
                <a:latin typeface="Times New Roman"/>
                <a:cs typeface="Times New Roman"/>
              </a:rPr>
              <a:t>Y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22" baseline="-25252" dirty="0">
                <a:latin typeface="Times New Roman"/>
                <a:cs typeface="Times New Roman"/>
              </a:rPr>
              <a:t>0 </a:t>
            </a:r>
            <a:r>
              <a:rPr sz="1650" spc="-390" baseline="-25252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Y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22" baseline="-25252" dirty="0">
                <a:latin typeface="Times New Roman"/>
                <a:cs typeface="Times New Roman"/>
              </a:rPr>
              <a:t>0 </a:t>
            </a:r>
            <a:r>
              <a:rPr sz="1650" spc="-390" baseline="-25252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Y</a:t>
            </a:r>
            <a:r>
              <a:rPr sz="1900" i="1" spc="24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22" baseline="-25252" dirty="0">
                <a:latin typeface="Times New Roman"/>
                <a:cs typeface="Times New Roman"/>
              </a:rPr>
              <a:t>0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8772" y="2759471"/>
            <a:ext cx="158877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00" i="1" spc="15" dirty="0">
                <a:latin typeface="Times New Roman"/>
                <a:cs typeface="Times New Roman"/>
              </a:rPr>
              <a:t>Y </a:t>
            </a:r>
            <a:r>
              <a:rPr sz="1900" i="1" spc="-180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20" dirty="0">
                <a:latin typeface="Times New Roman"/>
                <a:cs typeface="Times New Roman"/>
              </a:rPr>
              <a:t>C</a:t>
            </a:r>
            <a:r>
              <a:rPr sz="1900" i="1" spc="1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spc="11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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5116B9-BDA6-4F17-AB03-4EE2FE4369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23709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Angka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Pengganda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pada Perekonomian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3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Sektor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1" y="1581658"/>
            <a:ext cx="6827520" cy="7194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ts val="2580"/>
              </a:lnSpc>
              <a:spcBef>
                <a:spcPts val="434"/>
              </a:spcBef>
              <a:buClr>
                <a:srgbClr val="9A6565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Dari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persamaan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tersebut,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maka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dapat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diperoleh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masing-masing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angka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pengganda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adalah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5464" y="2681732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798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8152" y="2681732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5464" y="328447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4634" y="328447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445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5464" y="388721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6929" y="3887215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446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5464" y="4489958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5">
                <a:moveTo>
                  <a:pt x="0" y="0"/>
                </a:moveTo>
                <a:lnTo>
                  <a:pt x="355853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5208" y="4489958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445" y="0"/>
                </a:lnTo>
              </a:path>
            </a:pathLst>
          </a:custGeom>
          <a:ln w="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66184" y="4460336"/>
            <a:ext cx="660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dirty="0">
                <a:latin typeface="Times New Roman"/>
                <a:cs typeface="Times New Roman"/>
              </a:rPr>
              <a:t>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8589" y="3857569"/>
            <a:ext cx="1460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-5" dirty="0">
                <a:latin typeface="Times New Roman"/>
                <a:cs typeface="Times New Roman"/>
              </a:rPr>
              <a:t>Tx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8318" y="3254078"/>
            <a:ext cx="1130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-5" dirty="0">
                <a:latin typeface="Times New Roman"/>
                <a:cs typeface="Times New Roman"/>
              </a:rPr>
              <a:t>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9156" y="2651311"/>
            <a:ext cx="6604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dirty="0">
                <a:latin typeface="Times New Roman"/>
                <a:cs typeface="Times New Roman"/>
              </a:rPr>
              <a:t>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3156" y="4485476"/>
            <a:ext cx="5257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-130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4198" y="4322416"/>
            <a:ext cx="54292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5925" algn="l"/>
              </a:tabLst>
            </a:pP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k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6446" y="4485476"/>
            <a:ext cx="3473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Tr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4949" y="3823938"/>
            <a:ext cx="525780" cy="63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320" marR="5080" indent="-135255">
              <a:lnSpc>
                <a:spcPct val="125800"/>
              </a:lnSpc>
              <a:spcBef>
                <a:spcPts val="95"/>
              </a:spcBef>
            </a:pPr>
            <a:r>
              <a:rPr sz="1600" spc="-130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) 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0642" y="3586893"/>
            <a:ext cx="2768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25"/>
              </a:spcBef>
              <a:buFont typeface="Symbol"/>
              <a:buChar char=""/>
              <a:tabLst>
                <a:tab pos="160655" algn="l"/>
              </a:tabLst>
            </a:pPr>
            <a:r>
              <a:rPr sz="1600" i="1" spc="10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8124" y="3719572"/>
            <a:ext cx="6007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3709" algn="l"/>
              </a:tabLst>
            </a:pP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k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6653" y="3823525"/>
            <a:ext cx="358140" cy="6400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Tx</a:t>
            </a:r>
            <a:endParaRPr sz="16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50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2696" y="3279787"/>
            <a:ext cx="5257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35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6736" y="3116728"/>
            <a:ext cx="13906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86446" y="3220681"/>
            <a:ext cx="302260" cy="6400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5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50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9520" y="2984049"/>
            <a:ext cx="68770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395" dirty="0">
                <a:latin typeface="Times New Roman"/>
                <a:cs typeface="Times New Roman"/>
              </a:rPr>
              <a:t> </a:t>
            </a:r>
            <a:r>
              <a:rPr sz="2400" spc="22" baseline="-36458" dirty="0">
                <a:latin typeface="Symbol"/>
                <a:cs typeface="Symbol"/>
              </a:rPr>
              <a:t></a:t>
            </a:r>
            <a:r>
              <a:rPr sz="2400" spc="44" baseline="-36458" dirty="0">
                <a:latin typeface="Times New Roman"/>
                <a:cs typeface="Times New Roman"/>
              </a:rPr>
              <a:t> </a:t>
            </a:r>
            <a:r>
              <a:rPr sz="2400" i="1" spc="15" baseline="-36458" dirty="0">
                <a:latin typeface="Times New Roman"/>
                <a:cs typeface="Times New Roman"/>
              </a:rPr>
              <a:t>k</a:t>
            </a:r>
            <a:endParaRPr sz="2400" baseline="-3645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6196" y="2617836"/>
            <a:ext cx="525780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175" marR="5080" indent="-245110">
              <a:lnSpc>
                <a:spcPct val="125899"/>
              </a:lnSpc>
              <a:spcBef>
                <a:spcPts val="9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35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)  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0237" y="2513883"/>
            <a:ext cx="13906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0833" y="2676943"/>
            <a:ext cx="2203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48379" y="2381593"/>
            <a:ext cx="131953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177290" algn="l"/>
              </a:tabLst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380" dirty="0">
                <a:latin typeface="Times New Roman"/>
                <a:cs typeface="Times New Roman"/>
              </a:rPr>
              <a:t> </a:t>
            </a:r>
            <a:r>
              <a:rPr sz="2400" spc="22" baseline="-36458" dirty="0">
                <a:latin typeface="Symbol"/>
                <a:cs typeface="Symbol"/>
              </a:rPr>
              <a:t></a:t>
            </a:r>
            <a:r>
              <a:rPr sz="2400" spc="82" baseline="-36458" dirty="0">
                <a:latin typeface="Times New Roman"/>
                <a:cs typeface="Times New Roman"/>
              </a:rPr>
              <a:t> </a:t>
            </a:r>
            <a:r>
              <a:rPr sz="2400" i="1" spc="15" baseline="-36458" dirty="0">
                <a:latin typeface="Times New Roman"/>
                <a:cs typeface="Times New Roman"/>
              </a:rPr>
              <a:t>k	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1324" y="4955794"/>
            <a:ext cx="927735" cy="146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Dimana: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I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G</a:t>
            </a:r>
            <a:endParaRPr sz="1800" baseline="-23148">
              <a:latin typeface="Arial"/>
              <a:cs typeface="Arial"/>
            </a:endParaRPr>
          </a:p>
          <a:p>
            <a:pPr marL="38100" marR="596900">
              <a:lnSpc>
                <a:spcPct val="100000"/>
              </a:lnSpc>
              <a:spcBef>
                <a:spcPts val="50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Tx  </a:t>
            </a:r>
            <a:r>
              <a:rPr sz="2700" spc="-7" baseline="15432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81123" y="5230876"/>
            <a:ext cx="45910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investasi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pengeluaran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pemerintah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pajak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transfer</a:t>
            </a:r>
            <a:r>
              <a:rPr sz="1800" spc="-10" dirty="0">
                <a:latin typeface="Arial"/>
                <a:cs typeface="Arial"/>
              </a:rPr>
              <a:t> (subsidi)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8B774595-6C85-431B-906F-2B28E3403E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85B3CFE8-DD71-48E6-8646-AB5BD1CE8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156" y="607338"/>
            <a:ext cx="6756682" cy="68326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79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sz="27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r>
              <a:rPr lang="en-US" sz="27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7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Pendapatan</a:t>
            </a:r>
            <a:r>
              <a:rPr lang="en-US" sz="27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9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27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3315" name="Footer Placeholder 25">
            <a:extLst>
              <a:ext uri="{FF2B5EF4-FFF2-40B4-BE49-F238E27FC236}">
                <a16:creationId xmlns:a16="http://schemas.microsoft.com/office/drawing/2014/main" id="{4B5D5749-1D7D-4024-80CB-55146327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/>
              <a:t>bahan kuliah ekonomi makro -ENDRI SENTOSA.2023</a:t>
            </a:r>
            <a:endParaRPr lang="en-US" altLang="id-ID">
              <a:solidFill>
                <a:schemeClr val="tx2"/>
              </a:solidFill>
            </a:endParaRPr>
          </a:p>
        </p:txBody>
      </p:sp>
      <p:grpSp>
        <p:nvGrpSpPr>
          <p:cNvPr id="13317" name="Group 26">
            <a:extLst>
              <a:ext uri="{FF2B5EF4-FFF2-40B4-BE49-F238E27FC236}">
                <a16:creationId xmlns:a16="http://schemas.microsoft.com/office/drawing/2014/main" id="{D99B9D34-A258-47E2-8DC7-96003160702A}"/>
              </a:ext>
            </a:extLst>
          </p:cNvPr>
          <p:cNvGrpSpPr>
            <a:grpSpLocks/>
          </p:cNvGrpSpPr>
          <p:nvPr/>
        </p:nvGrpSpPr>
        <p:grpSpPr bwMode="auto">
          <a:xfrm>
            <a:off x="459740" y="1518356"/>
            <a:ext cx="8077336" cy="4661036"/>
            <a:chOff x="457200" y="1524000"/>
            <a:chExt cx="8107231" cy="4678322"/>
          </a:xfrm>
        </p:grpSpPr>
        <p:grpSp>
          <p:nvGrpSpPr>
            <p:cNvPr id="13319" name="Group 21">
              <a:extLst>
                <a:ext uri="{FF2B5EF4-FFF2-40B4-BE49-F238E27FC236}">
                  <a16:creationId xmlns:a16="http://schemas.microsoft.com/office/drawing/2014/main" id="{542A611C-7759-4738-A61B-F6E8DE697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524000"/>
              <a:ext cx="8107231" cy="4252912"/>
              <a:chOff x="517525" y="1789113"/>
              <a:chExt cx="8107231" cy="4252912"/>
            </a:xfrm>
          </p:grpSpPr>
          <p:sp>
            <p:nvSpPr>
              <p:cNvPr id="36869" name="Text Box 5">
                <a:extLst>
                  <a:ext uri="{FF2B5EF4-FFF2-40B4-BE49-F238E27FC236}">
                    <a16:creationId xmlns:a16="http://schemas.microsoft.com/office/drawing/2014/main" id="{5757DB2E-5349-40F6-8292-FF347268E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525" y="1789113"/>
                <a:ext cx="1171556" cy="6461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Proses</a:t>
                </a:r>
                <a:endParaRPr lang="en-US" sz="1793" b="1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Produksi</a:t>
                </a:r>
                <a:endParaRPr lang="en-US" sz="1793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23" name="Text Box 6">
                <a:extLst>
                  <a:ext uri="{FF2B5EF4-FFF2-40B4-BE49-F238E27FC236}">
                    <a16:creationId xmlns:a16="http://schemas.microsoft.com/office/drawing/2014/main" id="{852A29E6-46C8-45DE-A238-412F9AC11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725" y="1789113"/>
                <a:ext cx="2159566" cy="6463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Penghasilan</a:t>
                </a:r>
              </a:p>
              <a:p>
                <a:r>
                  <a:rPr lang="en-US" altLang="id-ID" sz="1793" b="1"/>
                  <a:t>Rumah tangga (Y)</a:t>
                </a:r>
              </a:p>
            </p:txBody>
          </p:sp>
          <p:sp>
            <p:nvSpPr>
              <p:cNvPr id="36871" name="Text Box 7">
                <a:extLst>
                  <a:ext uri="{FF2B5EF4-FFF2-40B4-BE49-F238E27FC236}">
                    <a16:creationId xmlns:a16="http://schemas.microsoft.com/office/drawing/2014/main" id="{7F43E725-61CC-4805-8955-C43CE560C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227" y="1789113"/>
                <a:ext cx="1582712" cy="461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Ditabung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2391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(S)</a:t>
                </a:r>
              </a:p>
            </p:txBody>
          </p:sp>
          <p:sp>
            <p:nvSpPr>
              <p:cNvPr id="36872" name="Text Box 8">
                <a:extLst>
                  <a:ext uri="{FF2B5EF4-FFF2-40B4-BE49-F238E27FC236}">
                    <a16:creationId xmlns:a16="http://schemas.microsoft.com/office/drawing/2014/main" id="{D92B92E2-263C-44C3-AFE1-954168896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227" y="2779704"/>
                <a:ext cx="2087529" cy="73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Dibelanjakan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1793" dirty="0" err="1">
                    <a:latin typeface="Arial" charset="0"/>
                    <a:cs typeface="Arial" charset="0"/>
                  </a:rPr>
                  <a:t>di</a:t>
                </a:r>
                <a:endParaRPr lang="en-US" sz="1793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dirty="0" err="1">
                    <a:latin typeface="Arial" charset="0"/>
                    <a:cs typeface="Arial" charset="0"/>
                  </a:rPr>
                  <a:t>Pasar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1793" dirty="0" err="1">
                    <a:latin typeface="Arial" charset="0"/>
                    <a:cs typeface="Arial" charset="0"/>
                  </a:rPr>
                  <a:t>Barang</a:t>
                </a:r>
                <a:r>
                  <a:rPr lang="en-US" sz="1793" dirty="0">
                    <a:latin typeface="Arial" charset="0"/>
                    <a:cs typeface="Arial" charset="0"/>
                  </a:rPr>
                  <a:t> </a:t>
                </a:r>
                <a:r>
                  <a:rPr lang="en-US" sz="2391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(C)</a:t>
                </a:r>
              </a:p>
            </p:txBody>
          </p:sp>
          <p:sp>
            <p:nvSpPr>
              <p:cNvPr id="36873" name="Text Box 9">
                <a:extLst>
                  <a:ext uri="{FF2B5EF4-FFF2-40B4-BE49-F238E27FC236}">
                    <a16:creationId xmlns:a16="http://schemas.microsoft.com/office/drawing/2014/main" id="{2AD490CE-BC44-45CA-91FC-CB3A54634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680" y="3770296"/>
                <a:ext cx="2044667" cy="6461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793" b="1" dirty="0">
                    <a:latin typeface="Arial" charset="0"/>
                    <a:cs typeface="Arial" charset="0"/>
                  </a:rPr>
                  <a:t>Supply </a:t>
                </a:r>
                <a:r>
                  <a:rPr lang="en-US" sz="1793" b="1" dirty="0" err="1">
                    <a:latin typeface="Arial" charset="0"/>
                    <a:cs typeface="Arial" charset="0"/>
                  </a:rPr>
                  <a:t>Barang</a:t>
                </a:r>
                <a:r>
                  <a:rPr lang="en-US" sz="1793" b="1" dirty="0">
                    <a:latin typeface="Arial" charset="0"/>
                    <a:cs typeface="Arial" charset="0"/>
                  </a:rPr>
                  <a:t> &amp;</a:t>
                </a: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Jasa</a:t>
                </a:r>
                <a:r>
                  <a:rPr lang="en-US" sz="1793" b="1" dirty="0">
                    <a:latin typeface="Arial" charset="0"/>
                    <a:cs typeface="Arial" charset="0"/>
                  </a:rPr>
                  <a:t> (Q)</a:t>
                </a:r>
              </a:p>
            </p:txBody>
          </p:sp>
          <p:sp>
            <p:nvSpPr>
              <p:cNvPr id="13327" name="Text Box 10">
                <a:extLst>
                  <a:ext uri="{FF2B5EF4-FFF2-40B4-BE49-F238E27FC236}">
                    <a16:creationId xmlns:a16="http://schemas.microsoft.com/office/drawing/2014/main" id="{DAB812A8-188E-4F01-8675-29EBD2DDF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525" y="5370513"/>
                <a:ext cx="1249061" cy="36933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Produsen</a:t>
                </a:r>
              </a:p>
            </p:txBody>
          </p:sp>
          <p:sp>
            <p:nvSpPr>
              <p:cNvPr id="13328" name="Text Box 11">
                <a:extLst>
                  <a:ext uri="{FF2B5EF4-FFF2-40B4-BE49-F238E27FC236}">
                    <a16:creationId xmlns:a16="http://schemas.microsoft.com/office/drawing/2014/main" id="{6317A77A-245D-4887-BFA7-31E75FF49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525" y="5065713"/>
                <a:ext cx="31470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/>
                  <a:t>Sesuai dengan situasi pasar</a:t>
                </a:r>
              </a:p>
            </p:txBody>
          </p:sp>
          <p:sp>
            <p:nvSpPr>
              <p:cNvPr id="36876" name="Oval 12">
                <a:extLst>
                  <a:ext uri="{FF2B5EF4-FFF2-40B4-BE49-F238E27FC236}">
                    <a16:creationId xmlns:a16="http://schemas.microsoft.com/office/drawing/2014/main" id="{89BD499A-4FA0-48CD-B056-45DA3125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499" y="4648176"/>
                <a:ext cx="1600174" cy="129538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Pasar</a:t>
                </a:r>
                <a:endParaRPr lang="en-US" sz="1793" b="1" dirty="0">
                  <a:latin typeface="Arial" charset="0"/>
                  <a:cs typeface="Arial" charset="0"/>
                </a:endParaRPr>
              </a:p>
              <a:p>
                <a:pPr>
                  <a:defRPr/>
                </a:pPr>
                <a:r>
                  <a:rPr lang="en-US" sz="1793" b="1" dirty="0" err="1">
                    <a:latin typeface="Arial" charset="0"/>
                    <a:cs typeface="Arial" charset="0"/>
                  </a:rPr>
                  <a:t>Barang</a:t>
                </a:r>
                <a:endParaRPr lang="en-US" sz="1793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30" name="Line 14">
                <a:extLst>
                  <a:ext uri="{FF2B5EF4-FFF2-40B4-BE49-F238E27FC236}">
                    <a16:creationId xmlns:a16="http://schemas.microsoft.com/office/drawing/2014/main" id="{4173B21E-A3DA-4194-A20E-4FE32CEF1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057400"/>
                <a:ext cx="152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1" name="Line 15">
                <a:extLst>
                  <a:ext uri="{FF2B5EF4-FFF2-40B4-BE49-F238E27FC236}">
                    <a16:creationId xmlns:a16="http://schemas.microsoft.com/office/drawing/2014/main" id="{A24FA4C1-5264-4797-8865-3DF07D397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057400"/>
                <a:ext cx="160020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2" name="Line 16">
                <a:extLst>
                  <a:ext uri="{FF2B5EF4-FFF2-40B4-BE49-F238E27FC236}">
                    <a16:creationId xmlns:a16="http://schemas.microsoft.com/office/drawing/2014/main" id="{9ADDDAA2-6104-4474-AEE6-D8A68D9B3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0200" y="2057400"/>
                <a:ext cx="1066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3" name="Line 17">
                <a:extLst>
                  <a:ext uri="{FF2B5EF4-FFF2-40B4-BE49-F238E27FC236}">
                    <a16:creationId xmlns:a16="http://schemas.microsoft.com/office/drawing/2014/main" id="{9632B10A-C849-483F-B992-0D23046FD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200" y="2133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4" name="Line 18">
                <a:extLst>
                  <a:ext uri="{FF2B5EF4-FFF2-40B4-BE49-F238E27FC236}">
                    <a16:creationId xmlns:a16="http://schemas.microsoft.com/office/drawing/2014/main" id="{DDAC6E58-1438-469D-91C6-E0F863296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5400" y="4114800"/>
                <a:ext cx="1600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5" name="Line 19">
                <a:extLst>
                  <a:ext uri="{FF2B5EF4-FFF2-40B4-BE49-F238E27FC236}">
                    <a16:creationId xmlns:a16="http://schemas.microsoft.com/office/drawing/2014/main" id="{7EDEB94E-C45C-4BFF-B0EB-C7248F24C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400" y="5562600"/>
                <a:ext cx="495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6" name="Line 20">
                <a:extLst>
                  <a:ext uri="{FF2B5EF4-FFF2-40B4-BE49-F238E27FC236}">
                    <a16:creationId xmlns:a16="http://schemas.microsoft.com/office/drawing/2014/main" id="{CC2A83CB-64BD-4CC1-80DA-29F8F7701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800" y="2514600"/>
                <a:ext cx="0" cy="2819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793"/>
              </a:p>
            </p:txBody>
          </p:sp>
          <p:sp>
            <p:nvSpPr>
              <p:cNvPr id="13337" name="Text Box 21">
                <a:extLst>
                  <a:ext uri="{FF2B5EF4-FFF2-40B4-BE49-F238E27FC236}">
                    <a16:creationId xmlns:a16="http://schemas.microsoft.com/office/drawing/2014/main" id="{5EF28C94-7171-4C4E-8C0F-C9B7CEEBB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464343" y="3664743"/>
                <a:ext cx="2514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/>
                  <a:t>M e r e n c a n a k a n </a:t>
                </a:r>
              </a:p>
            </p:txBody>
          </p:sp>
          <p:sp>
            <p:nvSpPr>
              <p:cNvPr id="13338" name="Text Box 22">
                <a:extLst>
                  <a:ext uri="{FF2B5EF4-FFF2-40B4-BE49-F238E27FC236}">
                    <a16:creationId xmlns:a16="http://schemas.microsoft.com/office/drawing/2014/main" id="{0614441B-AC45-46FC-8FC2-F789D5B1D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17963" y="3698359"/>
                <a:ext cx="16167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id-ID" sz="1793" b="1" dirty="0"/>
                  <a:t>P r o d u k s </a:t>
                </a:r>
                <a:r>
                  <a:rPr lang="en-US" altLang="id-ID" sz="1793" b="1" dirty="0" err="1"/>
                  <a:t>i</a:t>
                </a:r>
                <a:endParaRPr lang="en-US" altLang="id-ID" sz="1793" b="1" dirty="0"/>
              </a:p>
            </p:txBody>
          </p:sp>
          <p:sp>
            <p:nvSpPr>
              <p:cNvPr id="36887" name="Text Box 23">
                <a:extLst>
                  <a:ext uri="{FF2B5EF4-FFF2-40B4-BE49-F238E27FC236}">
                    <a16:creationId xmlns:a16="http://schemas.microsoft.com/office/drawing/2014/main" id="{B53C0090-3668-458A-97BA-AFC4895794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1500" y="5675279"/>
                <a:ext cx="3673415" cy="36671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793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Y = Q  ;  Y = C + S   ;   Q &gt; C</a:t>
                </a:r>
              </a:p>
            </p:txBody>
          </p:sp>
        </p:grpSp>
        <p:pic>
          <p:nvPicPr>
            <p:cNvPr id="13320" name="Picture 2">
              <a:extLst>
                <a:ext uri="{FF2B5EF4-FFF2-40B4-BE49-F238E27FC236}">
                  <a16:creationId xmlns:a16="http://schemas.microsoft.com/office/drawing/2014/main" id="{20E9FCBB-F128-4753-884B-F1E416E72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562600"/>
              <a:ext cx="962025" cy="63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3">
              <a:extLst>
                <a:ext uri="{FF2B5EF4-FFF2-40B4-BE49-F238E27FC236}">
                  <a16:creationId xmlns:a16="http://schemas.microsoft.com/office/drawing/2014/main" id="{BF281DF3-AB47-402B-A9BB-6FB980C42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74725" cy="72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24">
            <a:extLst>
              <a:ext uri="{FF2B5EF4-FFF2-40B4-BE49-F238E27FC236}">
                <a16:creationId xmlns:a16="http://schemas.microsoft.com/office/drawing/2014/main" id="{BA0B475A-6689-4628-91A6-245B6310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2" y="2353451"/>
            <a:ext cx="911013" cy="9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91997"/>
            <a:ext cx="6858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Angka Pengganda</a:t>
            </a:r>
            <a:r>
              <a:rPr sz="2100" b="1" dirty="0">
                <a:latin typeface="Arial"/>
                <a:cs typeface="Arial"/>
              </a:rPr>
              <a:t> pada Anggaran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Belanja</a:t>
            </a:r>
            <a:r>
              <a:rPr sz="2100" b="1" dirty="0">
                <a:latin typeface="Arial"/>
                <a:cs typeface="Arial"/>
              </a:rPr>
              <a:t> Berimbang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401" y="1611375"/>
            <a:ext cx="7684770" cy="403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7020" indent="-342900">
              <a:lnSpc>
                <a:spcPct val="100000"/>
              </a:lnSpc>
              <a:spcBef>
                <a:spcPts val="100"/>
              </a:spcBef>
              <a:buClr>
                <a:srgbClr val="9A6565"/>
              </a:buClr>
              <a:buSzPct val="7857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Anggaran belanja berimbang artinya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penerimaan pemerintah </a:t>
            </a:r>
            <a:r>
              <a:rPr sz="2800" spc="-5" dirty="0">
                <a:latin typeface="Arial"/>
                <a:cs typeface="Arial"/>
              </a:rPr>
              <a:t>sama </a:t>
            </a:r>
            <a:r>
              <a:rPr sz="2800" dirty="0">
                <a:latin typeface="Arial"/>
                <a:cs typeface="Arial"/>
              </a:rPr>
              <a:t>dengan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pengeluarannya. Penerimaan pemerintah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berasal dari pajak. Oleh karena itu anggaran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belanja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berimbang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terjadi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pada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Tx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A6565"/>
              </a:buClr>
              <a:buFont typeface="Wingdings"/>
              <a:buChar char=""/>
            </a:pPr>
            <a:endParaRPr sz="410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buClr>
                <a:srgbClr val="9A6565"/>
              </a:buClr>
              <a:buSzPct val="78571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Apabila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Tx=G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maka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pertambahan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pendapatan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nasional (</a:t>
            </a:r>
            <a:r>
              <a:rPr sz="2800" dirty="0">
                <a:latin typeface="Symbol"/>
                <a:cs typeface="Symbol"/>
              </a:rPr>
              <a:t></a:t>
            </a:r>
            <a:r>
              <a:rPr sz="2800" dirty="0">
                <a:latin typeface="Arial"/>
                <a:cs typeface="Arial"/>
              </a:rPr>
              <a:t>Y) juga sama dengan nilai </a:t>
            </a:r>
            <a:r>
              <a:rPr sz="2800" spc="-5" dirty="0">
                <a:latin typeface="Arial"/>
                <a:cs typeface="Arial"/>
              </a:rPr>
              <a:t>Tx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tadi.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6E1C5-3F75-420F-9B96-033D7B2A2E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468" y="898014"/>
            <a:ext cx="824408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Angka Pengganda pada Anggaran Belanja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Berimbang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5434" y="3287521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>
                <a:moveTo>
                  <a:pt x="0" y="0"/>
                </a:moveTo>
                <a:lnTo>
                  <a:pt x="646938" y="0"/>
                </a:lnTo>
              </a:path>
            </a:pathLst>
          </a:custGeom>
          <a:ln w="106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9508" y="3287521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>
                <a:moveTo>
                  <a:pt x="0" y="0"/>
                </a:moveTo>
                <a:lnTo>
                  <a:pt x="646938" y="0"/>
                </a:lnTo>
              </a:path>
            </a:pathLst>
          </a:custGeom>
          <a:ln w="106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8614" y="3083504"/>
            <a:ext cx="1720214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66520" algn="l"/>
              </a:tabLst>
            </a:pPr>
            <a:r>
              <a:rPr sz="2000" spc="5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Tx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3899" y="3083504"/>
            <a:ext cx="56769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Y</a:t>
            </a:r>
            <a:r>
              <a:rPr sz="2000" i="1" spc="2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001" y="1611376"/>
            <a:ext cx="6268085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9A6565"/>
              </a:buClr>
              <a:buSzPct val="79166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2400" spc="-5" dirty="0">
                <a:latin typeface="Arial"/>
                <a:cs typeface="Arial"/>
              </a:rPr>
              <a:t>Pembuktian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secara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matematis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untuk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angka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pengganda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anggaran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belanja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berimbang</a:t>
            </a:r>
            <a:endParaRPr sz="2400">
              <a:latin typeface="Arial"/>
              <a:cs typeface="Arial"/>
            </a:endParaRPr>
          </a:p>
          <a:p>
            <a:pPr marL="19685" algn="ctr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Y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1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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k</a:t>
            </a:r>
            <a:r>
              <a:rPr sz="1725" i="1" spc="15" baseline="-24154" dirty="0">
                <a:latin typeface="Times New Roman"/>
                <a:cs typeface="Times New Roman"/>
              </a:rPr>
              <a:t>Tx</a:t>
            </a:r>
            <a:r>
              <a:rPr sz="1725" i="1" spc="-247" baseline="-241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Tx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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25" dirty="0">
                <a:latin typeface="Times New Roman"/>
                <a:cs typeface="Times New Roman"/>
              </a:rPr>
              <a:t>k</a:t>
            </a:r>
            <a:r>
              <a:rPr sz="1725" i="1" spc="22" baseline="-24154" dirty="0">
                <a:latin typeface="Times New Roman"/>
                <a:cs typeface="Times New Roman"/>
              </a:rPr>
              <a:t>G</a:t>
            </a:r>
            <a:r>
              <a:rPr sz="1725" i="1" spc="-240" baseline="-2415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</a:t>
            </a:r>
            <a:r>
              <a:rPr sz="2000" i="1" spc="5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2601" y="2919584"/>
            <a:ext cx="159766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215" indent="-184150">
              <a:lnSpc>
                <a:spcPct val="100000"/>
              </a:lnSpc>
              <a:spcBef>
                <a:spcPts val="110"/>
              </a:spcBef>
              <a:buFont typeface="Symbol"/>
              <a:buChar char=""/>
              <a:tabLst>
                <a:tab pos="196850" algn="l"/>
                <a:tab pos="1456690" algn="l"/>
              </a:tabLst>
            </a:pPr>
            <a:r>
              <a:rPr sz="2000" i="1" spc="5" dirty="0">
                <a:latin typeface="Times New Roman"/>
                <a:cs typeface="Times New Roman"/>
              </a:rPr>
              <a:t>b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6539" y="3285433"/>
            <a:ext cx="20008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66520" algn="l"/>
              </a:tabLst>
            </a:pPr>
            <a:r>
              <a:rPr sz="2000" spc="-165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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)	</a:t>
            </a:r>
            <a:r>
              <a:rPr sz="2000" spc="-165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Symbol"/>
                <a:cs typeface="Symbol"/>
              </a:rPr>
              <a:t>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077" y="3878326"/>
            <a:ext cx="2753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Karena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Symbol"/>
                <a:cs typeface="Symbol"/>
              </a:rPr>
              <a:t>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Symbol"/>
                <a:cs typeface="Symbol"/>
              </a:rPr>
              <a:t>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Tx </a:t>
            </a:r>
            <a:r>
              <a:rPr sz="2000" spc="-10" dirty="0">
                <a:latin typeface="Arial"/>
                <a:cs typeface="Arial"/>
              </a:rPr>
              <a:t>maka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78021" y="4798567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11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3150" y="4798567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11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8021" y="561695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0" y="0"/>
                </a:moveTo>
                <a:lnTo>
                  <a:pt x="707136" y="0"/>
                </a:lnTo>
              </a:path>
            </a:pathLst>
          </a:custGeom>
          <a:ln w="11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20518" y="4575911"/>
            <a:ext cx="39878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5" dirty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4532" y="4575911"/>
            <a:ext cx="61722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Symbol"/>
                <a:cs typeface="Symbol"/>
              </a:rPr>
              <a:t></a:t>
            </a:r>
            <a:r>
              <a:rPr sz="2200" i="1" dirty="0">
                <a:latin typeface="Times New Roman"/>
                <a:cs typeface="Times New Roman"/>
              </a:rPr>
              <a:t>G</a:t>
            </a:r>
            <a:r>
              <a:rPr sz="2200" i="1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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0488" y="4395815"/>
            <a:ext cx="36766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995" indent="-201930">
              <a:lnSpc>
                <a:spcPct val="100000"/>
              </a:lnSpc>
              <a:spcBef>
                <a:spcPts val="105"/>
              </a:spcBef>
              <a:buFont typeface="Symbol"/>
              <a:buChar char=""/>
              <a:tabLst>
                <a:tab pos="214629" algn="l"/>
              </a:tabLst>
            </a:pPr>
            <a:r>
              <a:rPr sz="2200" i="1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8558" y="4575631"/>
            <a:ext cx="61849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Times New Roman"/>
                <a:cs typeface="Times New Roman"/>
              </a:rPr>
              <a:t>Y</a:t>
            </a:r>
            <a:r>
              <a:rPr sz="2200" i="1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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8909" y="5535584"/>
            <a:ext cx="1842770" cy="8591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740"/>
              </a:spcBef>
            </a:pPr>
            <a:r>
              <a:rPr sz="2200" spc="-190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1</a:t>
            </a:r>
            <a:r>
              <a:rPr sz="2200" spc="-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i="1" spc="30" dirty="0">
                <a:latin typeface="Times New Roman"/>
                <a:cs typeface="Times New Roman"/>
              </a:rPr>
              <a:t>b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Times New Roman"/>
                <a:cs typeface="Times New Roman"/>
              </a:rPr>
              <a:t>Y</a:t>
            </a:r>
            <a:r>
              <a:rPr sz="2200" i="1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Times New Roman"/>
                <a:cs typeface="Times New Roman"/>
              </a:rPr>
              <a:t>G</a:t>
            </a:r>
            <a:r>
              <a:rPr sz="2200" i="1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Times New Roman"/>
                <a:cs typeface="Times New Roman"/>
              </a:rPr>
              <a:t>Tx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3509" y="5394200"/>
            <a:ext cx="18751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200" spc="-15" dirty="0">
                <a:latin typeface="Symbol"/>
                <a:cs typeface="Symbol"/>
              </a:rPr>
              <a:t></a:t>
            </a:r>
            <a:r>
              <a:rPr sz="2200" i="1" dirty="0">
                <a:latin typeface="Times New Roman"/>
                <a:cs typeface="Times New Roman"/>
              </a:rPr>
              <a:t>Y </a:t>
            </a:r>
            <a:r>
              <a:rPr sz="2200" i="1" spc="-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3300" spc="-284" baseline="35353" dirty="0">
                <a:latin typeface="Times New Roman"/>
                <a:cs typeface="Times New Roman"/>
              </a:rPr>
              <a:t>(</a:t>
            </a:r>
            <a:r>
              <a:rPr sz="3300" baseline="35353" dirty="0">
                <a:latin typeface="Times New Roman"/>
                <a:cs typeface="Times New Roman"/>
              </a:rPr>
              <a:t>1</a:t>
            </a:r>
            <a:r>
              <a:rPr sz="3300" spc="-465" baseline="35353" dirty="0">
                <a:latin typeface="Times New Roman"/>
                <a:cs typeface="Times New Roman"/>
              </a:rPr>
              <a:t> </a:t>
            </a:r>
            <a:r>
              <a:rPr sz="3300" baseline="35353" dirty="0">
                <a:latin typeface="Symbol"/>
                <a:cs typeface="Symbol"/>
              </a:rPr>
              <a:t></a:t>
            </a:r>
            <a:r>
              <a:rPr sz="3300" spc="-277" baseline="35353" dirty="0">
                <a:latin typeface="Times New Roman"/>
                <a:cs typeface="Times New Roman"/>
              </a:rPr>
              <a:t> </a:t>
            </a:r>
            <a:r>
              <a:rPr sz="3300" i="1" spc="44" baseline="35353" dirty="0">
                <a:latin typeface="Times New Roman"/>
                <a:cs typeface="Times New Roman"/>
              </a:rPr>
              <a:t>b</a:t>
            </a:r>
            <a:r>
              <a:rPr sz="3300" baseline="35353" dirty="0">
                <a:latin typeface="Times New Roman"/>
                <a:cs typeface="Times New Roman"/>
              </a:rPr>
              <a:t>)</a:t>
            </a:r>
            <a:r>
              <a:rPr sz="3300" spc="-172" baseline="35353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Symbol"/>
                <a:cs typeface="Symbol"/>
              </a:rPr>
              <a:t></a:t>
            </a:r>
            <a:r>
              <a:rPr sz="2200" i="1" spc="5" dirty="0">
                <a:latin typeface="Times New Roman"/>
                <a:cs typeface="Times New Roman"/>
              </a:rPr>
              <a:t>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4913" y="4797525"/>
            <a:ext cx="70612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85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1</a:t>
            </a:r>
            <a:r>
              <a:rPr sz="2200" spc="-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i="1" spc="30" dirty="0">
                <a:latin typeface="Times New Roman"/>
                <a:cs typeface="Times New Roman"/>
              </a:rPr>
              <a:t>b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4777" y="4395912"/>
            <a:ext cx="16573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9768" y="4797525"/>
            <a:ext cx="70485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90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1</a:t>
            </a:r>
            <a:r>
              <a:rPr sz="2200" spc="-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i="1" spc="30" dirty="0">
                <a:latin typeface="Times New Roman"/>
                <a:cs typeface="Times New Roman"/>
              </a:rPr>
              <a:t>b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BE63ACF-58EF-4676-9303-BEA2DE5D314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91997"/>
            <a:ext cx="6492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Angka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Pengganda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untuk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Model</a:t>
            </a:r>
            <a:r>
              <a:rPr sz="2100" b="1" spc="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Pajak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Proporsional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2751" y="6068059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60">
                <a:moveTo>
                  <a:pt x="0" y="0"/>
                </a:moveTo>
                <a:lnTo>
                  <a:pt x="2397252" y="0"/>
                </a:lnTo>
              </a:path>
            </a:pathLst>
          </a:custGeom>
          <a:ln w="10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5109" y="6065903"/>
            <a:ext cx="105283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-160" dirty="0">
                <a:latin typeface="Times New Roman"/>
                <a:cs typeface="Times New Roman"/>
              </a:rPr>
              <a:t>(</a:t>
            </a:r>
            <a:r>
              <a:rPr sz="1900" spc="10" dirty="0">
                <a:latin typeface="Times New Roman"/>
                <a:cs typeface="Times New Roman"/>
              </a:rPr>
              <a:t>1</a:t>
            </a:r>
            <a:r>
              <a:rPr sz="1900" spc="-26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-8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130" dirty="0">
                <a:latin typeface="Times New Roman"/>
                <a:cs typeface="Times New Roman"/>
              </a:rPr>
              <a:t>t</a:t>
            </a:r>
            <a:r>
              <a:rPr sz="1900" spc="5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1811" y="5872324"/>
            <a:ext cx="76327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900" i="1" spc="10" dirty="0">
                <a:latin typeface="Times New Roman"/>
                <a:cs typeface="Times New Roman"/>
              </a:rPr>
              <a:t>Y</a:t>
            </a:r>
            <a:r>
              <a:rPr sz="1900" i="1" spc="26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35" dirty="0">
                <a:latin typeface="Times New Roman"/>
                <a:cs typeface="Times New Roman"/>
              </a:rPr>
              <a:t> </a:t>
            </a:r>
            <a:r>
              <a:rPr sz="2850" i="1" spc="22" baseline="36549" dirty="0">
                <a:latin typeface="Times New Roman"/>
                <a:cs typeface="Times New Roman"/>
              </a:rPr>
              <a:t>C</a:t>
            </a:r>
            <a:r>
              <a:rPr sz="1650" spc="22" baseline="37878" dirty="0">
                <a:latin typeface="Times New Roman"/>
                <a:cs typeface="Times New Roman"/>
              </a:rPr>
              <a:t>0</a:t>
            </a:r>
            <a:endParaRPr sz="1650" baseline="3787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1732" y="4889503"/>
            <a:ext cx="3959860" cy="11455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5"/>
              </a:spcBef>
            </a:pPr>
            <a:r>
              <a:rPr sz="1900" i="1" spc="10" dirty="0">
                <a:latin typeface="Times New Roman"/>
                <a:cs typeface="Times New Roman"/>
              </a:rPr>
              <a:t>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bY</a:t>
            </a:r>
            <a:r>
              <a:rPr sz="1900" i="1" spc="13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btY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17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bTx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bTr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0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660"/>
              </a:spcBef>
            </a:pPr>
            <a:r>
              <a:rPr sz="1900" spc="-160" dirty="0">
                <a:latin typeface="Times New Roman"/>
                <a:cs typeface="Times New Roman"/>
              </a:rPr>
              <a:t>(</a:t>
            </a:r>
            <a:r>
              <a:rPr sz="1900" spc="10" dirty="0">
                <a:latin typeface="Times New Roman"/>
                <a:cs typeface="Times New Roman"/>
              </a:rPr>
              <a:t>1</a:t>
            </a:r>
            <a:r>
              <a:rPr sz="1900" spc="-26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-8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130" dirty="0">
                <a:latin typeface="Times New Roman"/>
                <a:cs typeface="Times New Roman"/>
              </a:rPr>
              <a:t>t</a:t>
            </a:r>
            <a:r>
              <a:rPr sz="1900" spc="-65" dirty="0">
                <a:latin typeface="Times New Roman"/>
                <a:cs typeface="Times New Roman"/>
              </a:rPr>
              <a:t>)</a:t>
            </a:r>
            <a:r>
              <a:rPr sz="1900" i="1" spc="10" dirty="0">
                <a:latin typeface="Times New Roman"/>
                <a:cs typeface="Times New Roman"/>
              </a:rPr>
              <a:t>Y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18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15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bTx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bTr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  <a:p>
            <a:pPr marL="971550" indent="-177165">
              <a:lnSpc>
                <a:spcPct val="100000"/>
              </a:lnSpc>
              <a:spcBef>
                <a:spcPts val="655"/>
              </a:spcBef>
              <a:buFont typeface="Symbol"/>
              <a:buChar char=""/>
              <a:tabLst>
                <a:tab pos="972185" algn="l"/>
              </a:tabLst>
            </a:pPr>
            <a:r>
              <a:rPr sz="1900" i="1" spc="10" dirty="0">
                <a:latin typeface="Times New Roman"/>
                <a:cs typeface="Times New Roman"/>
              </a:rPr>
              <a:t>bTx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bTr</a:t>
            </a:r>
            <a:r>
              <a:rPr sz="1900" i="1" spc="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15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8480" y="3771837"/>
            <a:ext cx="3222625" cy="11442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17804" indent="-180340">
              <a:lnSpc>
                <a:spcPct val="100000"/>
              </a:lnSpc>
              <a:spcBef>
                <a:spcPts val="750"/>
              </a:spcBef>
              <a:buFont typeface="Symbol"/>
              <a:buChar char=""/>
              <a:tabLst>
                <a:tab pos="218440" algn="l"/>
              </a:tabLst>
            </a:pPr>
            <a:r>
              <a:rPr sz="1900" i="1" spc="10" dirty="0">
                <a:latin typeface="Times New Roman"/>
                <a:cs typeface="Times New Roman"/>
              </a:rPr>
              <a:t>b</a:t>
            </a:r>
            <a:r>
              <a:rPr sz="1900" i="1" spc="-95" dirty="0">
                <a:latin typeface="Times New Roman"/>
                <a:cs typeface="Times New Roman"/>
              </a:rPr>
              <a:t>Y</a:t>
            </a:r>
            <a:r>
              <a:rPr sz="1650" i="1" spc="15" baseline="-25252" dirty="0">
                <a:latin typeface="Times New Roman"/>
                <a:cs typeface="Times New Roman"/>
              </a:rPr>
              <a:t>d</a:t>
            </a:r>
            <a:r>
              <a:rPr sz="1650" i="1" baseline="-25252" dirty="0">
                <a:latin typeface="Times New Roman"/>
                <a:cs typeface="Times New Roman"/>
              </a:rPr>
              <a:t> </a:t>
            </a:r>
            <a:r>
              <a:rPr sz="1650" i="1" spc="195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  <a:p>
            <a:pPr marL="217804" indent="-180340">
              <a:lnSpc>
                <a:spcPct val="100000"/>
              </a:lnSpc>
              <a:spcBef>
                <a:spcPts val="655"/>
              </a:spcBef>
              <a:buFont typeface="Symbol"/>
              <a:buChar char=""/>
              <a:tabLst>
                <a:tab pos="218440" algn="l"/>
              </a:tabLst>
            </a:pPr>
            <a:r>
              <a:rPr sz="1900" i="1" spc="40" dirty="0">
                <a:latin typeface="Times New Roman"/>
                <a:cs typeface="Times New Roman"/>
              </a:rPr>
              <a:t>b</a:t>
            </a:r>
            <a:r>
              <a:rPr sz="1900" spc="-70" dirty="0">
                <a:latin typeface="Times New Roman"/>
                <a:cs typeface="Times New Roman"/>
              </a:rPr>
              <a:t>(</a:t>
            </a:r>
            <a:r>
              <a:rPr sz="1900" i="1" spc="10" dirty="0">
                <a:latin typeface="Times New Roman"/>
                <a:cs typeface="Times New Roman"/>
              </a:rPr>
              <a:t>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21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Tx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5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tY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8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T</a:t>
            </a:r>
            <a:r>
              <a:rPr sz="1900" i="1" spc="140" dirty="0">
                <a:latin typeface="Times New Roman"/>
                <a:cs typeface="Times New Roman"/>
              </a:rPr>
              <a:t>r</a:t>
            </a:r>
            <a:r>
              <a:rPr sz="1900" spc="5" dirty="0">
                <a:latin typeface="Times New Roman"/>
                <a:cs typeface="Times New Roman"/>
              </a:rPr>
              <a:t>)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3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  <a:p>
            <a:pPr marL="217804" indent="-180340">
              <a:lnSpc>
                <a:spcPct val="100000"/>
              </a:lnSpc>
              <a:spcBef>
                <a:spcPts val="655"/>
              </a:spcBef>
              <a:buFont typeface="Symbol"/>
              <a:buChar char=""/>
              <a:tabLst>
                <a:tab pos="218440" algn="l"/>
              </a:tabLst>
            </a:pPr>
            <a:r>
              <a:rPr sz="1900" i="1" spc="10" dirty="0">
                <a:latin typeface="Times New Roman"/>
                <a:cs typeface="Times New Roman"/>
              </a:rPr>
              <a:t>bY</a:t>
            </a:r>
            <a:r>
              <a:rPr sz="1900" i="1" spc="13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bTx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btY</a:t>
            </a:r>
            <a:r>
              <a:rPr sz="1900" i="1" spc="1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14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bTr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00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1773" y="3772082"/>
            <a:ext cx="742315" cy="114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28699"/>
              </a:lnSpc>
              <a:spcBef>
                <a:spcPts val="95"/>
              </a:spcBef>
            </a:pPr>
            <a:r>
              <a:rPr sz="1900" i="1" spc="10" dirty="0">
                <a:latin typeface="Times New Roman"/>
                <a:cs typeface="Times New Roman"/>
              </a:rPr>
              <a:t>Y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C</a:t>
            </a:r>
            <a:r>
              <a:rPr sz="1650" spc="15" baseline="-25252" dirty="0">
                <a:latin typeface="Times New Roman"/>
                <a:cs typeface="Times New Roman"/>
              </a:rPr>
              <a:t>0 </a:t>
            </a:r>
            <a:r>
              <a:rPr sz="1650" spc="-390" baseline="-25252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Y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650" spc="22" baseline="-25252" dirty="0">
                <a:latin typeface="Times New Roman"/>
                <a:cs typeface="Times New Roman"/>
              </a:rPr>
              <a:t>0 </a:t>
            </a:r>
            <a:r>
              <a:rPr sz="1650" spc="-390" baseline="-25252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Y</a:t>
            </a:r>
            <a:r>
              <a:rPr sz="1900" i="1" spc="24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i="1" spc="10" dirty="0">
                <a:latin typeface="Times New Roman"/>
                <a:cs typeface="Times New Roman"/>
              </a:rPr>
              <a:t>C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450850" indent="-343535">
              <a:lnSpc>
                <a:spcPct val="100000"/>
              </a:lnSpc>
              <a:spcBef>
                <a:spcPts val="875"/>
              </a:spcBef>
              <a:buClr>
                <a:srgbClr val="9A6565"/>
              </a:buClr>
              <a:buSzPct val="80000"/>
              <a:buFont typeface="Wingdings"/>
              <a:buChar char=""/>
              <a:tabLst>
                <a:tab pos="450850" algn="l"/>
                <a:tab pos="451484" algn="l"/>
              </a:tabLst>
            </a:pPr>
            <a:r>
              <a:rPr spc="-5" dirty="0"/>
              <a:t>Fungsi</a:t>
            </a:r>
            <a:r>
              <a:rPr spc="5" dirty="0"/>
              <a:t> </a:t>
            </a:r>
            <a:r>
              <a:rPr spc="-5" dirty="0"/>
              <a:t>pajak</a:t>
            </a:r>
            <a:r>
              <a:rPr dirty="0"/>
              <a:t> </a:t>
            </a:r>
            <a:r>
              <a:rPr spc="-5" dirty="0"/>
              <a:t>proporsional</a:t>
            </a:r>
            <a:r>
              <a:rPr spc="5" dirty="0"/>
              <a:t> </a:t>
            </a:r>
            <a:r>
              <a:rPr spc="-5" dirty="0"/>
              <a:t>adalah:</a:t>
            </a:r>
          </a:p>
          <a:p>
            <a:pPr marL="2348865">
              <a:lnSpc>
                <a:spcPct val="100000"/>
              </a:lnSpc>
              <a:spcBef>
                <a:spcPts val="915"/>
              </a:spcBef>
            </a:pPr>
            <a:r>
              <a:rPr sz="2350" i="1" dirty="0">
                <a:latin typeface="Times New Roman"/>
                <a:cs typeface="Times New Roman"/>
              </a:rPr>
              <a:t>Tx</a:t>
            </a:r>
            <a:r>
              <a:rPr sz="2350" i="1" spc="10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80" dirty="0">
                <a:latin typeface="Times New Roman"/>
                <a:cs typeface="Times New Roman"/>
              </a:rPr>
              <a:t> </a:t>
            </a:r>
            <a:r>
              <a:rPr sz="2350" i="1" spc="-150" dirty="0">
                <a:latin typeface="Times New Roman"/>
                <a:cs typeface="Times New Roman"/>
              </a:rPr>
              <a:t>T</a:t>
            </a:r>
            <a:r>
              <a:rPr sz="2025" spc="15" baseline="-24691" dirty="0">
                <a:latin typeface="Times New Roman"/>
                <a:cs typeface="Times New Roman"/>
              </a:rPr>
              <a:t>0</a:t>
            </a:r>
            <a:r>
              <a:rPr sz="2025" baseline="-24691" dirty="0">
                <a:latin typeface="Times New Roman"/>
                <a:cs typeface="Times New Roman"/>
              </a:rPr>
              <a:t>  </a:t>
            </a:r>
            <a:r>
              <a:rPr sz="2350" dirty="0">
                <a:latin typeface="Symbol"/>
                <a:cs typeface="Symbol"/>
              </a:rPr>
              <a:t></a:t>
            </a:r>
            <a:r>
              <a:rPr sz="2350" spc="-16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tY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spc="-5" dirty="0"/>
              <a:t>Keseimbangan pendapatan</a:t>
            </a:r>
            <a:r>
              <a:rPr sz="1800" dirty="0"/>
              <a:t> </a:t>
            </a:r>
            <a:r>
              <a:rPr sz="1800" spc="-5" dirty="0"/>
              <a:t>nasional</a:t>
            </a:r>
            <a:r>
              <a:rPr sz="1800" spc="5" dirty="0"/>
              <a:t> </a:t>
            </a:r>
            <a:r>
              <a:rPr sz="1800" spc="-5" dirty="0"/>
              <a:t>dengan</a:t>
            </a:r>
            <a:r>
              <a:rPr sz="1800" dirty="0"/>
              <a:t> </a:t>
            </a:r>
            <a:r>
              <a:rPr sz="1800" spc="-5" dirty="0"/>
              <a:t>pajak</a:t>
            </a:r>
            <a:r>
              <a:rPr sz="1800" dirty="0"/>
              <a:t> </a:t>
            </a:r>
            <a:r>
              <a:rPr sz="1800" spc="-5" dirty="0"/>
              <a:t>proporsional</a:t>
            </a:r>
            <a:r>
              <a:rPr sz="1800" spc="5" dirty="0"/>
              <a:t> </a:t>
            </a:r>
            <a:r>
              <a:rPr sz="1800" spc="-5" dirty="0"/>
              <a:t>adalah:</a:t>
            </a:r>
            <a:endParaRPr sz="180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/>
          </a:p>
          <a:p>
            <a:pPr marL="2199005">
              <a:lnSpc>
                <a:spcPct val="100000"/>
              </a:lnSpc>
            </a:pPr>
            <a:r>
              <a:rPr sz="1900" i="1" spc="10" dirty="0">
                <a:latin typeface="Times New Roman"/>
                <a:cs typeface="Times New Roman"/>
              </a:rPr>
              <a:t>Y </a:t>
            </a:r>
            <a:r>
              <a:rPr sz="1900" i="1" spc="-17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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i="1" spc="15" dirty="0">
                <a:latin typeface="Times New Roman"/>
                <a:cs typeface="Times New Roman"/>
              </a:rPr>
              <a:t>C</a:t>
            </a:r>
            <a:r>
              <a:rPr sz="1900" i="1" spc="1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I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r>
              <a:rPr sz="1650" baseline="-25252" dirty="0">
                <a:latin typeface="Times New Roman"/>
                <a:cs typeface="Times New Roman"/>
              </a:rPr>
              <a:t> </a:t>
            </a:r>
            <a:r>
              <a:rPr sz="1650" spc="7" baseline="-25252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</a:t>
            </a:r>
            <a:r>
              <a:rPr sz="1900" spc="-120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G</a:t>
            </a:r>
            <a:r>
              <a:rPr sz="1650" spc="15" baseline="-25252" dirty="0">
                <a:latin typeface="Times New Roman"/>
                <a:cs typeface="Times New Roman"/>
              </a:rPr>
              <a:t>0</a:t>
            </a:r>
            <a:endParaRPr sz="1650" baseline="-25252" dirty="0">
              <a:latin typeface="Times New Roman"/>
              <a:cs typeface="Times New Roman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B1CECC-7DE6-42BB-9957-AA3E25EAA2E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71461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Angka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Pengganda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untuk Model Pajak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Proporsional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1905" y="5120132"/>
            <a:ext cx="3343275" cy="0"/>
          </a:xfrm>
          <a:custGeom>
            <a:avLst/>
            <a:gdLst/>
            <a:ahLst/>
            <a:cxnLst/>
            <a:rect l="l" t="t" r="r" b="b"/>
            <a:pathLst>
              <a:path w="3343275">
                <a:moveTo>
                  <a:pt x="0" y="0"/>
                </a:moveTo>
                <a:lnTo>
                  <a:pt x="3342894" y="0"/>
                </a:lnTo>
              </a:path>
            </a:pathLst>
          </a:custGeom>
          <a:ln w="11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2C3D49-7007-99F5-8B1C-36DF11748E78}"/>
              </a:ext>
            </a:extLst>
          </p:cNvPr>
          <p:cNvGrpSpPr/>
          <p:nvPr/>
        </p:nvGrpSpPr>
        <p:grpSpPr>
          <a:xfrm>
            <a:off x="521969" y="1643380"/>
            <a:ext cx="7520940" cy="3853600"/>
            <a:chOff x="521969" y="1643380"/>
            <a:chExt cx="7520940" cy="3853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9E71C6D-5532-AA7E-6B8C-29F0401A06F8}"/>
                </a:ext>
              </a:extLst>
            </p:cNvPr>
            <p:cNvGrpSpPr/>
            <p:nvPr/>
          </p:nvGrpSpPr>
          <p:grpSpPr>
            <a:xfrm>
              <a:off x="2501900" y="2606674"/>
              <a:ext cx="5199380" cy="2890306"/>
              <a:chOff x="2592132" y="2580957"/>
              <a:chExt cx="5199380" cy="2890306"/>
            </a:xfrm>
          </p:grpSpPr>
          <p:sp>
            <p:nvSpPr>
              <p:cNvPr id="4" name="object 4"/>
              <p:cNvSpPr txBox="1"/>
              <p:nvPr/>
            </p:nvSpPr>
            <p:spPr>
              <a:xfrm>
                <a:off x="2592132" y="3832328"/>
                <a:ext cx="5199380" cy="1638935"/>
              </a:xfrm>
              <a:prstGeom prst="rect">
                <a:avLst/>
              </a:prstGeom>
            </p:spPr>
            <p:txBody>
              <a:bodyPr vert="horz" wrap="square" lIns="0" tIns="92710" rIns="0" bIns="0" rtlCol="0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730"/>
                  </a:spcBef>
                </a:pP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dirty="0">
                    <a:latin typeface="Times New Roman"/>
                    <a:cs typeface="Times New Roman"/>
                  </a:rPr>
                  <a:t> </a:t>
                </a:r>
                <a:r>
                  <a:rPr sz="2150" i="1" spc="-22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</a:t>
                </a:r>
                <a:r>
                  <a:rPr sz="2150" dirty="0">
                    <a:latin typeface="Times New Roman"/>
                    <a:cs typeface="Times New Roman"/>
                  </a:rPr>
                  <a:t> </a:t>
                </a:r>
                <a:r>
                  <a:rPr sz="2150" i="1" spc="-1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70" dirty="0">
                    <a:latin typeface="Times New Roman"/>
                    <a:cs typeface="Times New Roman"/>
                  </a:rPr>
                  <a:t> </a:t>
                </a:r>
                <a:r>
                  <a:rPr sz="2150" i="1" spc="-1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Tx</a:t>
                </a:r>
                <a:r>
                  <a:rPr sz="2150" i="1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8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bt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0" dirty="0">
                    <a:latin typeface="Times New Roman"/>
                    <a:cs typeface="Times New Roman"/>
                  </a:rPr>
                  <a:t> </a:t>
                </a:r>
                <a:r>
                  <a:rPr sz="2150" i="1" spc="-1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Tr</a:t>
                </a:r>
                <a:r>
                  <a:rPr sz="2150" i="1" spc="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10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I</a:t>
                </a:r>
                <a:r>
                  <a:rPr sz="2150" i="1" spc="11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10" dirty="0">
                    <a:latin typeface="Times New Roman"/>
                    <a:cs typeface="Times New Roman"/>
                  </a:rPr>
                  <a:t>G</a:t>
                </a:r>
                <a:endParaRPr sz="2150" dirty="0">
                  <a:latin typeface="Times New Roman"/>
                  <a:cs typeface="Times New Roman"/>
                </a:endParaRPr>
              </a:p>
              <a:p>
                <a:pPr marL="59055">
                  <a:lnSpc>
                    <a:spcPct val="100000"/>
                  </a:lnSpc>
                  <a:spcBef>
                    <a:spcPts val="630"/>
                  </a:spcBef>
                </a:pPr>
                <a:r>
                  <a:rPr sz="2150" spc="-185" dirty="0">
                    <a:latin typeface="Times New Roman"/>
                    <a:cs typeface="Times New Roman"/>
                  </a:rPr>
                  <a:t>(</a:t>
                </a:r>
                <a:r>
                  <a:rPr sz="2150" spc="-5" dirty="0">
                    <a:latin typeface="Times New Roman"/>
                    <a:cs typeface="Times New Roman"/>
                  </a:rPr>
                  <a:t>1</a:t>
                </a:r>
                <a:r>
                  <a:rPr sz="2150" spc="-30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8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i="1" spc="-10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5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i="1" spc="130" dirty="0">
                    <a:latin typeface="Times New Roman"/>
                    <a:cs typeface="Times New Roman"/>
                  </a:rPr>
                  <a:t>t</a:t>
                </a:r>
                <a:r>
                  <a:rPr sz="2150" spc="45" dirty="0">
                    <a:latin typeface="Times New Roman"/>
                    <a:cs typeface="Times New Roman"/>
                  </a:rPr>
                  <a:t>)</a:t>
                </a:r>
                <a:r>
                  <a:rPr sz="2150" spc="-10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dirty="0">
                    <a:latin typeface="Times New Roman"/>
                    <a:cs typeface="Times New Roman"/>
                  </a:rPr>
                  <a:t> </a:t>
                </a:r>
                <a:r>
                  <a:rPr sz="2150" i="1" spc="-229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</a:t>
                </a:r>
                <a:r>
                  <a:rPr sz="215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8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Tx</a:t>
                </a:r>
                <a:r>
                  <a:rPr sz="2150" i="1" spc="-8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5" dirty="0">
                    <a:latin typeface="Times New Roman"/>
                    <a:cs typeface="Times New Roman"/>
                  </a:rPr>
                  <a:t> </a:t>
                </a:r>
                <a:r>
                  <a:rPr sz="2150" i="1" spc="-10" dirty="0">
                    <a:latin typeface="Times New Roman"/>
                    <a:cs typeface="Times New Roman"/>
                  </a:rPr>
                  <a:t>b</a:t>
                </a:r>
                <a:r>
                  <a:rPr sz="2150" spc="-10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Tr</a:t>
                </a:r>
                <a:r>
                  <a:rPr sz="2150" i="1" spc="1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I</a:t>
                </a:r>
                <a:r>
                  <a:rPr sz="2150" i="1" spc="11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10" dirty="0">
                    <a:latin typeface="Symbol"/>
                    <a:cs typeface="Symbol"/>
                  </a:rPr>
                  <a:t></a:t>
                </a:r>
                <a:r>
                  <a:rPr sz="2150" i="1" spc="-10" dirty="0">
                    <a:latin typeface="Times New Roman"/>
                    <a:cs typeface="Times New Roman"/>
                  </a:rPr>
                  <a:t>G</a:t>
                </a:r>
                <a:endParaRPr sz="2150" dirty="0">
                  <a:latin typeface="Times New Roman"/>
                  <a:cs typeface="Times New Roman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635"/>
                  </a:spcBef>
                </a:pPr>
                <a:r>
                  <a:rPr sz="3225" spc="-22" baseline="-34883" dirty="0">
                    <a:latin typeface="Symbol"/>
                    <a:cs typeface="Symbol"/>
                  </a:rPr>
                  <a:t></a:t>
                </a:r>
                <a:r>
                  <a:rPr sz="3225" i="1" spc="-7" baseline="-34883" dirty="0">
                    <a:latin typeface="Times New Roman"/>
                    <a:cs typeface="Times New Roman"/>
                  </a:rPr>
                  <a:t>Y</a:t>
                </a:r>
                <a:r>
                  <a:rPr sz="3225" i="1" baseline="-34883" dirty="0">
                    <a:latin typeface="Times New Roman"/>
                    <a:cs typeface="Times New Roman"/>
                  </a:rPr>
                  <a:t> </a:t>
                </a:r>
                <a:r>
                  <a:rPr sz="3225" i="1" spc="-337" baseline="-34883" dirty="0">
                    <a:latin typeface="Times New Roman"/>
                    <a:cs typeface="Times New Roman"/>
                  </a:rPr>
                  <a:t> </a:t>
                </a:r>
                <a:r>
                  <a:rPr sz="3225" spc="-7" baseline="-34883" dirty="0">
                    <a:latin typeface="Symbol"/>
                    <a:cs typeface="Symbol"/>
                  </a:rPr>
                  <a:t></a:t>
                </a:r>
                <a:r>
                  <a:rPr sz="3225" spc="270" baseline="-34883" dirty="0">
                    <a:latin typeface="Times New Roman"/>
                    <a:cs typeface="Times New Roman"/>
                  </a:rPr>
                  <a:t> </a:t>
                </a:r>
                <a:r>
                  <a:rPr sz="2150" i="1" spc="-10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8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Tx</a:t>
                </a:r>
                <a:r>
                  <a:rPr sz="2150" i="1" spc="-7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5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Tr</a:t>
                </a:r>
                <a:r>
                  <a:rPr sz="2150" i="1" spc="1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75" dirty="0">
                    <a:latin typeface="Times New Roman"/>
                    <a:cs typeface="Times New Roman"/>
                  </a:rPr>
                  <a:t> </a:t>
                </a:r>
                <a:r>
                  <a:rPr sz="2150" spc="-15" dirty="0">
                    <a:latin typeface="Symbol"/>
                    <a:cs typeface="Symbol"/>
                  </a:rPr>
                  <a:t></a:t>
                </a:r>
                <a:r>
                  <a:rPr sz="2150" i="1" spc="-5" dirty="0">
                    <a:latin typeface="Times New Roman"/>
                    <a:cs typeface="Times New Roman"/>
                  </a:rPr>
                  <a:t>I</a:t>
                </a:r>
                <a:r>
                  <a:rPr sz="2150" i="1" spc="12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85" dirty="0">
                    <a:latin typeface="Times New Roman"/>
                    <a:cs typeface="Times New Roman"/>
                  </a:rPr>
                  <a:t> </a:t>
                </a:r>
                <a:r>
                  <a:rPr sz="2150" spc="-10" dirty="0">
                    <a:latin typeface="Symbol"/>
                    <a:cs typeface="Symbol"/>
                  </a:rPr>
                  <a:t></a:t>
                </a:r>
                <a:r>
                  <a:rPr sz="2150" i="1" spc="-10" dirty="0">
                    <a:latin typeface="Times New Roman"/>
                    <a:cs typeface="Times New Roman"/>
                  </a:rPr>
                  <a:t>G</a:t>
                </a:r>
                <a:endParaRPr sz="2150" dirty="0">
                  <a:latin typeface="Times New Roman"/>
                  <a:cs typeface="Times New Roman"/>
                </a:endParaRPr>
              </a:p>
              <a:p>
                <a:pPr marR="408305" algn="ctr">
                  <a:lnSpc>
                    <a:spcPct val="100000"/>
                  </a:lnSpc>
                  <a:spcBef>
                    <a:spcPts val="484"/>
                  </a:spcBef>
                </a:pPr>
                <a:r>
                  <a:rPr sz="2150" spc="-185" dirty="0">
                    <a:latin typeface="Times New Roman"/>
                    <a:cs typeface="Times New Roman"/>
                  </a:rPr>
                  <a:t>(</a:t>
                </a:r>
                <a:r>
                  <a:rPr sz="2150" spc="-5" dirty="0">
                    <a:latin typeface="Times New Roman"/>
                    <a:cs typeface="Times New Roman"/>
                  </a:rPr>
                  <a:t>1</a:t>
                </a:r>
                <a:r>
                  <a:rPr sz="2150" spc="-30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8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i="1" spc="-10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5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i="1" spc="130" dirty="0">
                    <a:latin typeface="Times New Roman"/>
                    <a:cs typeface="Times New Roman"/>
                  </a:rPr>
                  <a:t>t</a:t>
                </a:r>
                <a:r>
                  <a:rPr sz="2150" spc="-5" dirty="0">
                    <a:latin typeface="Times New Roman"/>
                    <a:cs typeface="Times New Roman"/>
                  </a:rPr>
                  <a:t>)</a:t>
                </a:r>
                <a:endParaRPr sz="215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" name="object 5"/>
              <p:cNvSpPr txBox="1"/>
              <p:nvPr/>
            </p:nvSpPr>
            <p:spPr>
              <a:xfrm>
                <a:off x="3416951" y="2580957"/>
                <a:ext cx="3564890" cy="1270000"/>
              </a:xfrm>
              <a:prstGeom prst="rect">
                <a:avLst/>
              </a:prstGeom>
            </p:spPr>
            <p:txBody>
              <a:bodyPr vert="horz" wrap="square" lIns="0" tIns="99695" rIns="0" bIns="0" rtlCol="0">
                <a:spAutoFit/>
              </a:bodyPr>
              <a:lstStyle/>
              <a:p>
                <a:pPr marL="238125" indent="-200660">
                  <a:lnSpc>
                    <a:spcPct val="100000"/>
                  </a:lnSpc>
                  <a:spcBef>
                    <a:spcPts val="785"/>
                  </a:spcBef>
                  <a:buFont typeface="Symbol"/>
                  <a:buChar char=""/>
                  <a:tabLst>
                    <a:tab pos="238760" algn="l"/>
                  </a:tabLst>
                </a:pPr>
                <a:r>
                  <a:rPr sz="2150" i="1" spc="-5" dirty="0">
                    <a:latin typeface="Times New Roman"/>
                    <a:cs typeface="Times New Roman"/>
                  </a:rPr>
                  <a:t>b</a:t>
                </a:r>
                <a:r>
                  <a:rPr sz="2150" i="1" spc="-130" dirty="0">
                    <a:latin typeface="Times New Roman"/>
                    <a:cs typeface="Times New Roman"/>
                  </a:rPr>
                  <a:t>Y</a:t>
                </a:r>
                <a:r>
                  <a:rPr sz="1875" i="1" baseline="-24444" dirty="0">
                    <a:latin typeface="Times New Roman"/>
                    <a:cs typeface="Times New Roman"/>
                  </a:rPr>
                  <a:t>d </a:t>
                </a:r>
                <a:r>
                  <a:rPr sz="1875" i="1" spc="202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0" dirty="0">
                    <a:latin typeface="Times New Roman"/>
                    <a:cs typeface="Times New Roman"/>
                  </a:rPr>
                  <a:t> </a:t>
                </a:r>
                <a:r>
                  <a:rPr sz="2150" i="1" spc="95" dirty="0">
                    <a:latin typeface="Times New Roman"/>
                    <a:cs typeface="Times New Roman"/>
                  </a:rPr>
                  <a:t>I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 </a:t>
                </a:r>
                <a:r>
                  <a:rPr sz="1875" spc="-7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5" dirty="0">
                    <a:latin typeface="Times New Roman"/>
                    <a:cs typeface="Times New Roman"/>
                  </a:rPr>
                  <a:t> </a:t>
                </a:r>
                <a:r>
                  <a:rPr sz="2150" i="1" spc="-70" dirty="0">
                    <a:latin typeface="Times New Roman"/>
                    <a:cs typeface="Times New Roman"/>
                  </a:rPr>
                  <a:t>G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</a:t>
                </a:r>
              </a:p>
              <a:p>
                <a:pPr marL="238125" indent="-200660">
                  <a:lnSpc>
                    <a:spcPct val="100000"/>
                  </a:lnSpc>
                  <a:spcBef>
                    <a:spcPts val="690"/>
                  </a:spcBef>
                  <a:buFont typeface="Symbol"/>
                  <a:buChar char=""/>
                  <a:tabLst>
                    <a:tab pos="238760" algn="l"/>
                  </a:tabLst>
                </a:pPr>
                <a:r>
                  <a:rPr sz="2150" i="1" spc="25" dirty="0">
                    <a:latin typeface="Times New Roman"/>
                    <a:cs typeface="Times New Roman"/>
                  </a:rPr>
                  <a:t>b</a:t>
                </a:r>
                <a:r>
                  <a:rPr sz="2150" spc="-85" dirty="0">
                    <a:latin typeface="Times New Roman"/>
                    <a:cs typeface="Times New Roman"/>
                  </a:rPr>
                  <a:t>(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13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24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Tx</a:t>
                </a:r>
                <a:r>
                  <a:rPr sz="2150" i="1" spc="-8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7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tY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21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T</a:t>
                </a:r>
                <a:r>
                  <a:rPr sz="2150" i="1" spc="140" dirty="0">
                    <a:latin typeface="Times New Roman"/>
                    <a:cs typeface="Times New Roman"/>
                  </a:rPr>
                  <a:t>r</a:t>
                </a:r>
                <a:r>
                  <a:rPr sz="2150" spc="-5" dirty="0">
                    <a:latin typeface="Times New Roman"/>
                    <a:cs typeface="Times New Roman"/>
                  </a:rPr>
                  <a:t>)</a:t>
                </a:r>
                <a:r>
                  <a:rPr sz="2150" spc="-12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0" dirty="0">
                    <a:latin typeface="Times New Roman"/>
                    <a:cs typeface="Times New Roman"/>
                  </a:rPr>
                  <a:t> </a:t>
                </a:r>
                <a:r>
                  <a:rPr sz="2150" i="1" spc="105" dirty="0">
                    <a:latin typeface="Times New Roman"/>
                    <a:cs typeface="Times New Roman"/>
                  </a:rPr>
                  <a:t>I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 </a:t>
                </a:r>
                <a:r>
                  <a:rPr sz="1875" spc="-15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5" dirty="0">
                    <a:latin typeface="Times New Roman"/>
                    <a:cs typeface="Times New Roman"/>
                  </a:rPr>
                  <a:t> </a:t>
                </a:r>
                <a:r>
                  <a:rPr sz="2150" i="1" spc="-75" dirty="0">
                    <a:latin typeface="Times New Roman"/>
                    <a:cs typeface="Times New Roman"/>
                  </a:rPr>
                  <a:t>G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</a:t>
                </a:r>
              </a:p>
              <a:p>
                <a:pPr marL="238125" indent="-200660">
                  <a:lnSpc>
                    <a:spcPct val="100000"/>
                  </a:lnSpc>
                  <a:spcBef>
                    <a:spcPts val="685"/>
                  </a:spcBef>
                  <a:buFont typeface="Symbol"/>
                  <a:buChar char=""/>
                  <a:tabLst>
                    <a:tab pos="238760" algn="l"/>
                  </a:tabLst>
                </a:pPr>
                <a:r>
                  <a:rPr sz="2150" i="1" spc="-5" dirty="0">
                    <a:latin typeface="Times New Roman"/>
                    <a:cs typeface="Times New Roman"/>
                  </a:rPr>
                  <a:t>bY</a:t>
                </a:r>
                <a:r>
                  <a:rPr sz="2150" i="1" spc="12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75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bTx</a:t>
                </a:r>
                <a:r>
                  <a:rPr sz="2150" i="1" spc="-80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</a:t>
                </a:r>
                <a:r>
                  <a:rPr sz="2150" spc="-17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btY</a:t>
                </a:r>
                <a:r>
                  <a:rPr sz="2150" i="1" spc="13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bTr</a:t>
                </a:r>
                <a:r>
                  <a:rPr sz="2150" i="1" spc="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0" dirty="0">
                    <a:latin typeface="Times New Roman"/>
                    <a:cs typeface="Times New Roman"/>
                  </a:rPr>
                  <a:t> </a:t>
                </a:r>
                <a:r>
                  <a:rPr sz="2150" i="1" spc="105" dirty="0">
                    <a:latin typeface="Times New Roman"/>
                    <a:cs typeface="Times New Roman"/>
                  </a:rPr>
                  <a:t>I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 </a:t>
                </a:r>
                <a:r>
                  <a:rPr sz="1875" spc="-15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</a:t>
                </a:r>
                <a:r>
                  <a:rPr sz="2150" spc="-145" dirty="0">
                    <a:latin typeface="Times New Roman"/>
                    <a:cs typeface="Times New Roman"/>
                  </a:rPr>
                  <a:t> </a:t>
                </a:r>
                <a:r>
                  <a:rPr sz="2150" i="1" spc="-75" dirty="0">
                    <a:latin typeface="Times New Roman"/>
                    <a:cs typeface="Times New Roman"/>
                  </a:rPr>
                  <a:t>G</a:t>
                </a:r>
                <a:r>
                  <a:rPr sz="1875" baseline="-24444" dirty="0">
                    <a:latin typeface="Times New Roman"/>
                    <a:cs typeface="Times New Roman"/>
                  </a:rPr>
                  <a:t>0</a:t>
                </a: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2601370" y="2581230"/>
                <a:ext cx="814069" cy="127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marR="30480" algn="just">
                  <a:lnSpc>
                    <a:spcPct val="126600"/>
                  </a:lnSpc>
                  <a:spcBef>
                    <a:spcPts val="100"/>
                  </a:spcBef>
                </a:pPr>
                <a:r>
                  <a:rPr sz="2150" i="1" spc="-5" dirty="0">
                    <a:latin typeface="Times New Roman"/>
                    <a:cs typeface="Times New Roman"/>
                  </a:rPr>
                  <a:t>Y </a:t>
                </a:r>
                <a:r>
                  <a:rPr sz="2150" spc="-5" dirty="0">
                    <a:latin typeface="Symbol"/>
                    <a:cs typeface="Symbol"/>
                  </a:rPr>
                  <a:t></a:t>
                </a:r>
                <a:r>
                  <a:rPr sz="2150" spc="-5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C</a:t>
                </a:r>
                <a:r>
                  <a:rPr sz="1875" spc="-7" baseline="-24444" dirty="0">
                    <a:latin typeface="Times New Roman"/>
                    <a:cs typeface="Times New Roman"/>
                  </a:rPr>
                  <a:t>0 </a:t>
                </a:r>
                <a:r>
                  <a:rPr sz="1875" spc="-450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Y </a:t>
                </a:r>
                <a:r>
                  <a:rPr sz="2150" spc="-5" dirty="0">
                    <a:latin typeface="Symbol"/>
                    <a:cs typeface="Symbol"/>
                  </a:rPr>
                  <a:t></a:t>
                </a:r>
                <a:r>
                  <a:rPr sz="2150" spc="-5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C</a:t>
                </a:r>
                <a:r>
                  <a:rPr sz="1875" spc="-7" baseline="-24444" dirty="0">
                    <a:latin typeface="Times New Roman"/>
                    <a:cs typeface="Times New Roman"/>
                  </a:rPr>
                  <a:t>0 </a:t>
                </a:r>
                <a:r>
                  <a:rPr sz="1875" spc="-450" baseline="-24444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Y</a:t>
                </a:r>
                <a:r>
                  <a:rPr sz="2150" i="1" spc="245" dirty="0">
                    <a:latin typeface="Times New Roman"/>
                    <a:cs typeface="Times New Roman"/>
                  </a:rPr>
                  <a:t> </a:t>
                </a:r>
                <a:r>
                  <a:rPr sz="2150" spc="-5" dirty="0">
                    <a:latin typeface="Symbol"/>
                    <a:cs typeface="Symbol"/>
                  </a:rPr>
                  <a:t></a:t>
                </a:r>
                <a:r>
                  <a:rPr sz="2150" spc="-30" dirty="0">
                    <a:latin typeface="Times New Roman"/>
                    <a:cs typeface="Times New Roman"/>
                  </a:rPr>
                  <a:t> </a:t>
                </a:r>
                <a:r>
                  <a:rPr sz="2150" i="1" spc="-5" dirty="0">
                    <a:latin typeface="Times New Roman"/>
                    <a:cs typeface="Times New Roman"/>
                  </a:rPr>
                  <a:t>C</a:t>
                </a:r>
                <a:r>
                  <a:rPr sz="1875" spc="-7" baseline="-24444" dirty="0">
                    <a:latin typeface="Times New Roman"/>
                    <a:cs typeface="Times New Roman"/>
                  </a:rPr>
                  <a:t>0</a:t>
                </a:r>
                <a:endParaRPr sz="1875" baseline="-24444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521969" y="1643380"/>
              <a:ext cx="7520940" cy="96329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68300" indent="-342900">
                <a:lnSpc>
                  <a:spcPct val="100000"/>
                </a:lnSpc>
                <a:spcBef>
                  <a:spcPts val="95"/>
                </a:spcBef>
                <a:buClr>
                  <a:srgbClr val="9A6565"/>
                </a:buClr>
                <a:buSzPct val="80000"/>
                <a:buFont typeface="Wingdings"/>
                <a:buChar char=""/>
                <a:tabLst>
                  <a:tab pos="367665" algn="l"/>
                  <a:tab pos="368300" algn="l"/>
                </a:tabLst>
              </a:pPr>
              <a:r>
                <a:rPr sz="2000" spc="-5" dirty="0">
                  <a:latin typeface="Arial"/>
                  <a:cs typeface="Arial"/>
                </a:rPr>
                <a:t>Sedangkan</a:t>
              </a:r>
              <a:r>
                <a:rPr sz="2000" spc="10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angka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pengganda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untuk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pajak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proporsional</a:t>
              </a:r>
              <a:r>
                <a:rPr sz="2000" spc="15" dirty="0">
                  <a:latin typeface="Arial"/>
                  <a:cs typeface="Arial"/>
                </a:rPr>
                <a:t> </a:t>
              </a:r>
              <a:r>
                <a:rPr sz="2000" spc="-5" dirty="0">
                  <a:latin typeface="Arial"/>
                  <a:cs typeface="Arial"/>
                </a:rPr>
                <a:t>adalah:</a:t>
              </a:r>
              <a:endParaRPr sz="20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2050" dirty="0">
                <a:latin typeface="Arial"/>
                <a:cs typeface="Arial"/>
              </a:endParaRPr>
            </a:p>
            <a:p>
              <a:pPr marL="2117090">
                <a:lnSpc>
                  <a:spcPct val="100000"/>
                </a:lnSpc>
              </a:pPr>
              <a:r>
                <a:rPr sz="2150" i="1" spc="-5" dirty="0">
                  <a:latin typeface="Times New Roman"/>
                  <a:cs typeface="Times New Roman"/>
                </a:rPr>
                <a:t>Y </a:t>
              </a:r>
              <a:r>
                <a:rPr sz="2150" i="1" spc="-229" dirty="0">
                  <a:latin typeface="Times New Roman"/>
                  <a:cs typeface="Times New Roman"/>
                </a:rPr>
                <a:t> </a:t>
              </a:r>
              <a:r>
                <a:rPr sz="2150" spc="-5" dirty="0">
                  <a:latin typeface="Symbol"/>
                  <a:cs typeface="Symbol"/>
                </a:rPr>
                <a:t></a:t>
              </a:r>
              <a:r>
                <a:rPr sz="2150" dirty="0">
                  <a:latin typeface="Times New Roman"/>
                  <a:cs typeface="Times New Roman"/>
                </a:rPr>
                <a:t> </a:t>
              </a:r>
              <a:r>
                <a:rPr sz="2150" i="1" spc="-5" dirty="0">
                  <a:latin typeface="Times New Roman"/>
                  <a:cs typeface="Times New Roman"/>
                </a:rPr>
                <a:t>C</a:t>
              </a:r>
              <a:r>
                <a:rPr sz="2150" i="1" spc="5" dirty="0">
                  <a:latin typeface="Times New Roman"/>
                  <a:cs typeface="Times New Roman"/>
                </a:rPr>
                <a:t> </a:t>
              </a:r>
              <a:r>
                <a:rPr sz="2150" spc="-5" dirty="0">
                  <a:latin typeface="Symbol"/>
                  <a:cs typeface="Symbol"/>
                </a:rPr>
                <a:t></a:t>
              </a:r>
              <a:r>
                <a:rPr sz="2150" spc="-10" dirty="0">
                  <a:latin typeface="Times New Roman"/>
                  <a:cs typeface="Times New Roman"/>
                </a:rPr>
                <a:t> </a:t>
              </a:r>
              <a:r>
                <a:rPr sz="2150" i="1" spc="105" dirty="0">
                  <a:latin typeface="Times New Roman"/>
                  <a:cs typeface="Times New Roman"/>
                </a:rPr>
                <a:t>I</a:t>
              </a:r>
              <a:r>
                <a:rPr sz="1875" baseline="-24444" dirty="0">
                  <a:latin typeface="Times New Roman"/>
                  <a:cs typeface="Times New Roman"/>
                </a:rPr>
                <a:t>0 </a:t>
              </a:r>
              <a:r>
                <a:rPr sz="1875" spc="-7" baseline="-24444" dirty="0">
                  <a:latin typeface="Times New Roman"/>
                  <a:cs typeface="Times New Roman"/>
                </a:rPr>
                <a:t> </a:t>
              </a:r>
              <a:r>
                <a:rPr sz="2150" spc="-5" dirty="0">
                  <a:latin typeface="Symbol"/>
                  <a:cs typeface="Symbol"/>
                </a:rPr>
                <a:t></a:t>
              </a:r>
              <a:r>
                <a:rPr sz="2150" spc="-150" dirty="0">
                  <a:latin typeface="Times New Roman"/>
                  <a:cs typeface="Times New Roman"/>
                </a:rPr>
                <a:t> </a:t>
              </a:r>
              <a:r>
                <a:rPr sz="2150" i="1" spc="-70" dirty="0">
                  <a:latin typeface="Times New Roman"/>
                  <a:cs typeface="Times New Roman"/>
                </a:rPr>
                <a:t>G</a:t>
              </a:r>
              <a:r>
                <a:rPr sz="1875" baseline="-24444" dirty="0">
                  <a:latin typeface="Times New Roman"/>
                  <a:cs typeface="Times New Roman"/>
                </a:rPr>
                <a:t>0</a:t>
              </a:r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0C03A-8D40-4489-819B-C8FE467F8E9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461517"/>
            <a:ext cx="771461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Arial"/>
                <a:cs typeface="Arial"/>
              </a:rPr>
              <a:t>Angka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Pengganda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untuk Model Pajak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Proporsional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6017" y="2146807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994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1200" y="2146807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794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6017" y="2840989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>
                <a:moveTo>
                  <a:pt x="0" y="0"/>
                </a:moveTo>
                <a:lnTo>
                  <a:pt x="351282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4540" y="2840989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6017" y="3535171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790" y="353517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6017" y="4229353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0" y="0"/>
                </a:moveTo>
                <a:lnTo>
                  <a:pt x="410718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8923" y="4229353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58636" y="1803168"/>
            <a:ext cx="14478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10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3417" y="4196691"/>
            <a:ext cx="7175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4254" y="3502515"/>
            <a:ext cx="16446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Times New Roman"/>
                <a:cs typeface="Times New Roman"/>
              </a:rPr>
              <a:t>Tx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5527" y="2808339"/>
            <a:ext cx="12573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10" dirty="0">
                <a:latin typeface="Times New Roman"/>
                <a:cs typeface="Times New Roman"/>
              </a:rPr>
              <a:t>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4837" y="2114163"/>
            <a:ext cx="7175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8289" y="4227056"/>
            <a:ext cx="10217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55" dirty="0">
                <a:latin typeface="Times New Roman"/>
                <a:cs typeface="Times New Roman"/>
              </a:rPr>
              <a:t>(</a:t>
            </a:r>
            <a:r>
              <a:rPr sz="1850" spc="10" dirty="0">
                <a:latin typeface="Times New Roman"/>
                <a:cs typeface="Times New Roman"/>
              </a:rPr>
              <a:t>1</a:t>
            </a:r>
            <a:r>
              <a:rPr sz="1850" spc="-26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</a:t>
            </a:r>
            <a:r>
              <a:rPr sz="1850" spc="-150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-8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12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9447" y="4038077"/>
            <a:ext cx="62103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6884" algn="l"/>
              </a:tabLst>
            </a:pP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k</a:t>
            </a:r>
            <a:r>
              <a:rPr sz="1850" i="1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9378" y="4227056"/>
            <a:ext cx="39497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spc="10" dirty="0">
                <a:latin typeface="Times New Roman"/>
                <a:cs typeface="Times New Roman"/>
              </a:rPr>
              <a:t>Tr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9930" y="3465902"/>
            <a:ext cx="1021715" cy="7308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850" spc="-155" dirty="0">
                <a:latin typeface="Times New Roman"/>
                <a:cs typeface="Times New Roman"/>
              </a:rPr>
              <a:t>(</a:t>
            </a:r>
            <a:r>
              <a:rPr sz="1850" spc="10" dirty="0">
                <a:latin typeface="Times New Roman"/>
                <a:cs typeface="Times New Roman"/>
              </a:rPr>
              <a:t>1</a:t>
            </a:r>
            <a:r>
              <a:rPr sz="1850" spc="-27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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-7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</a:t>
            </a:r>
            <a:r>
              <a:rPr sz="1850" spc="-12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125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  <a:p>
            <a:pPr marR="140970" algn="ctr">
              <a:lnSpc>
                <a:spcPct val="100000"/>
              </a:lnSpc>
              <a:spcBef>
                <a:spcPts val="560"/>
              </a:spcBef>
            </a:pPr>
            <a:r>
              <a:rPr sz="1850" i="1" spc="10" dirty="0">
                <a:latin typeface="Times New Roman"/>
                <a:cs typeface="Times New Roman"/>
              </a:rPr>
              <a:t>b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4287" y="3191715"/>
            <a:ext cx="31496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25"/>
              </a:spcBef>
              <a:buFont typeface="Symbol"/>
              <a:buChar char=""/>
              <a:tabLst>
                <a:tab pos="183515" algn="l"/>
              </a:tabLst>
            </a:pPr>
            <a:r>
              <a:rPr sz="1850" i="1" spc="10" dirty="0">
                <a:latin typeface="Times New Roman"/>
                <a:cs typeface="Times New Roman"/>
              </a:rPr>
              <a:t>b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3255" y="3344041"/>
            <a:ext cx="68897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4830" algn="l"/>
              </a:tabLst>
            </a:pP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k</a:t>
            </a:r>
            <a:r>
              <a:rPr sz="1850" i="1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9378" y="3465902"/>
            <a:ext cx="407670" cy="7308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spc="10" dirty="0">
                <a:latin typeface="Times New Roman"/>
                <a:cs typeface="Times New Roman"/>
              </a:rPr>
              <a:t>Tx</a:t>
            </a:r>
            <a:endParaRPr sz="18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560"/>
              </a:spcBef>
            </a:pPr>
            <a:r>
              <a:rPr sz="1850" spc="5" dirty="0">
                <a:latin typeface="Symbol"/>
                <a:cs typeface="Symbol"/>
              </a:rPr>
              <a:t>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4726" y="2838985"/>
            <a:ext cx="102171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55" dirty="0">
                <a:latin typeface="Times New Roman"/>
                <a:cs typeface="Times New Roman"/>
              </a:rPr>
              <a:t>(</a:t>
            </a:r>
            <a:r>
              <a:rPr sz="1850" spc="10" dirty="0">
                <a:latin typeface="Times New Roman"/>
                <a:cs typeface="Times New Roman"/>
              </a:rPr>
              <a:t>1</a:t>
            </a:r>
            <a:r>
              <a:rPr sz="1850" spc="-27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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-7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</a:t>
            </a:r>
            <a:r>
              <a:rPr sz="1850" spc="-12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13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0717" y="2650006"/>
            <a:ext cx="15621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1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49378" y="2771867"/>
            <a:ext cx="343535" cy="7308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spc="15" dirty="0">
                <a:latin typeface="Times New Roman"/>
                <a:cs typeface="Times New Roman"/>
              </a:rPr>
              <a:t>G</a:t>
            </a:r>
            <a:endParaRPr sz="185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560"/>
              </a:spcBef>
            </a:pP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spc="10" dirty="0">
                <a:latin typeface="Times New Roman"/>
                <a:cs typeface="Times New Roman"/>
              </a:rPr>
              <a:t>Y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33023" y="2497680"/>
            <a:ext cx="78105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50" spc="5" dirty="0">
                <a:latin typeface="Symbol"/>
                <a:cs typeface="Symbol"/>
              </a:rPr>
              <a:t>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470" dirty="0">
                <a:latin typeface="Times New Roman"/>
                <a:cs typeface="Times New Roman"/>
              </a:rPr>
              <a:t> </a:t>
            </a:r>
            <a:r>
              <a:rPr sz="2775" spc="15" baseline="-36036" dirty="0">
                <a:latin typeface="Symbol"/>
                <a:cs typeface="Symbol"/>
              </a:rPr>
              <a:t></a:t>
            </a:r>
            <a:r>
              <a:rPr sz="2775" spc="52" baseline="-36036" dirty="0">
                <a:latin typeface="Times New Roman"/>
                <a:cs typeface="Times New Roman"/>
              </a:rPr>
              <a:t> </a:t>
            </a:r>
            <a:r>
              <a:rPr sz="2775" i="1" spc="15" baseline="-36036" dirty="0">
                <a:latin typeface="Times New Roman"/>
                <a:cs typeface="Times New Roman"/>
              </a:rPr>
              <a:t>k</a:t>
            </a:r>
            <a:endParaRPr sz="2775" baseline="-3603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0460" y="2078307"/>
            <a:ext cx="1021715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190" marR="5080" indent="-492125">
              <a:lnSpc>
                <a:spcPct val="124900"/>
              </a:lnSpc>
              <a:spcBef>
                <a:spcPts val="95"/>
              </a:spcBef>
            </a:pPr>
            <a:r>
              <a:rPr sz="1850" spc="-155" dirty="0">
                <a:latin typeface="Times New Roman"/>
                <a:cs typeface="Times New Roman"/>
              </a:rPr>
              <a:t>(</a:t>
            </a:r>
            <a:r>
              <a:rPr sz="1850" spc="10" dirty="0">
                <a:latin typeface="Times New Roman"/>
                <a:cs typeface="Times New Roman"/>
              </a:rPr>
              <a:t>1</a:t>
            </a:r>
            <a:r>
              <a:rPr sz="1850" spc="-26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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-8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</a:t>
            </a:r>
            <a:r>
              <a:rPr sz="1850" spc="-125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b</a:t>
            </a:r>
            <a:r>
              <a:rPr sz="1850" i="1" spc="130" dirty="0">
                <a:latin typeface="Times New Roman"/>
                <a:cs typeface="Times New Roman"/>
              </a:rPr>
              <a:t>t</a:t>
            </a:r>
            <a:r>
              <a:rPr sz="1850" spc="5" dirty="0">
                <a:latin typeface="Times New Roman"/>
                <a:cs typeface="Times New Roman"/>
              </a:rPr>
              <a:t>)  </a:t>
            </a:r>
            <a:r>
              <a:rPr sz="1850" spc="10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7464" y="2144950"/>
            <a:ext cx="24892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spc="5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11220" y="1955970"/>
            <a:ext cx="107696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907415" algn="l"/>
              </a:tabLst>
            </a:pPr>
            <a:r>
              <a:rPr sz="2775" spc="7" baseline="36036" dirty="0">
                <a:latin typeface="Symbol"/>
                <a:cs typeface="Symbol"/>
              </a:rPr>
              <a:t></a:t>
            </a:r>
            <a:r>
              <a:rPr sz="2775" i="1" spc="7" baseline="36036" dirty="0">
                <a:latin typeface="Times New Roman"/>
                <a:cs typeface="Times New Roman"/>
              </a:rPr>
              <a:t>Y</a:t>
            </a:r>
            <a:r>
              <a:rPr sz="2775" i="1" spc="667" baseline="36036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k	</a:t>
            </a:r>
            <a:r>
              <a:rPr sz="1850" spc="1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56969" y="4882642"/>
            <a:ext cx="927735" cy="146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Dimana: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I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G</a:t>
            </a:r>
            <a:endParaRPr sz="1800" baseline="-23148">
              <a:latin typeface="Arial"/>
              <a:cs typeface="Arial"/>
            </a:endParaRPr>
          </a:p>
          <a:p>
            <a:pPr marL="38100" marR="596900">
              <a:lnSpc>
                <a:spcPct val="100000"/>
              </a:lnSpc>
              <a:spcBef>
                <a:spcPts val="50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Tx  </a:t>
            </a:r>
            <a:r>
              <a:rPr sz="2700" spc="-7" baseline="15432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6770" y="5157723"/>
            <a:ext cx="45910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investasi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pengeluaran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pemerintah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pajak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transfer</a:t>
            </a:r>
            <a:r>
              <a:rPr sz="1800" spc="-10" dirty="0">
                <a:latin typeface="Arial"/>
                <a:cs typeface="Arial"/>
              </a:rPr>
              <a:t> (subsidi)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C1DEDB3-BA0B-4B03-A3E2-90D99DAC73E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389128"/>
            <a:ext cx="3863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75" dirty="0"/>
              <a:t> </a:t>
            </a:r>
            <a:r>
              <a:rPr spc="-5" dirty="0"/>
              <a:t>Perhitungan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301" y="1614424"/>
            <a:ext cx="7673975" cy="446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17780" indent="-342900">
              <a:lnSpc>
                <a:spcPct val="100000"/>
              </a:lnSpc>
              <a:spcBef>
                <a:spcPts val="95"/>
              </a:spcBef>
              <a:buClr>
                <a:srgbClr val="9A6565"/>
              </a:buClr>
              <a:buSzPct val="80000"/>
              <a:buFont typeface="Wingdings"/>
              <a:buChar char=""/>
              <a:tabLst>
                <a:tab pos="393065" algn="l"/>
                <a:tab pos="393700" algn="l"/>
              </a:tabLst>
            </a:pPr>
            <a:r>
              <a:rPr sz="2000" spc="-5" dirty="0">
                <a:latin typeface="Arial"/>
                <a:cs typeface="Arial"/>
              </a:rPr>
              <a:t>Fungsi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konsumsi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masyarakat </a:t>
            </a:r>
            <a:r>
              <a:rPr sz="2000" spc="-5" dirty="0">
                <a:latin typeface="Arial"/>
                <a:cs typeface="Arial"/>
              </a:rPr>
              <a:t>suatu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negara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adalah</a:t>
            </a:r>
            <a:r>
              <a:rPr sz="2000" spc="-5" dirty="0">
                <a:latin typeface="Arial"/>
                <a:cs typeface="Arial"/>
              </a:rPr>
              <a:t> 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100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+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0,8Yd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investasi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sebesar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100.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Pengeluaran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pemerintah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(G)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250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fungsi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pajak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adalah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+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0,1Y.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Pemerintah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memberikan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subsidi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(transfer)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sebesar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Maka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keseimbangan </a:t>
            </a:r>
            <a:r>
              <a:rPr sz="2000" spc="-5" dirty="0">
                <a:latin typeface="Arial"/>
                <a:cs typeface="Arial"/>
              </a:rPr>
              <a:t> pendapatan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nasional menjadi: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(i)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Pendekatan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pengeluaran</a:t>
            </a:r>
            <a:endParaRPr sz="1800">
              <a:latin typeface="Arial"/>
              <a:cs typeface="Arial"/>
            </a:endParaRPr>
          </a:p>
          <a:p>
            <a:pPr marL="1993264">
              <a:lnSpc>
                <a:spcPct val="100000"/>
              </a:lnSpc>
              <a:spcBef>
                <a:spcPts val="1555"/>
              </a:spcBef>
            </a:pPr>
            <a:r>
              <a:rPr sz="1550" i="1" dirty="0">
                <a:latin typeface="Times New Roman"/>
                <a:cs typeface="Times New Roman"/>
              </a:rPr>
              <a:t>Y </a:t>
            </a:r>
            <a:r>
              <a:rPr sz="1550" i="1" spc="-1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i="1" spc="5" dirty="0">
                <a:latin typeface="Times New Roman"/>
                <a:cs typeface="Times New Roman"/>
              </a:rPr>
              <a:t>C</a:t>
            </a:r>
            <a:r>
              <a:rPr sz="1550" i="1" spc="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I</a:t>
            </a:r>
            <a:r>
              <a:rPr sz="1550" i="1" spc="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i="1" spc="5" dirty="0">
                <a:latin typeface="Times New Roman"/>
                <a:cs typeface="Times New Roman"/>
              </a:rPr>
              <a:t>G</a:t>
            </a:r>
            <a:endParaRPr sz="1550">
              <a:latin typeface="Times New Roman"/>
              <a:cs typeface="Times New Roman"/>
            </a:endParaRPr>
          </a:p>
          <a:p>
            <a:pPr marL="1993264">
              <a:lnSpc>
                <a:spcPct val="100000"/>
              </a:lnSpc>
              <a:spcBef>
                <a:spcPts val="480"/>
              </a:spcBef>
            </a:pPr>
            <a:r>
              <a:rPr sz="1550" i="1" dirty="0">
                <a:latin typeface="Times New Roman"/>
                <a:cs typeface="Times New Roman"/>
              </a:rPr>
              <a:t>Y </a:t>
            </a:r>
            <a:r>
              <a:rPr sz="1550" i="1" spc="-1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i="1" spc="10" dirty="0">
                <a:latin typeface="Times New Roman"/>
                <a:cs typeface="Times New Roman"/>
              </a:rPr>
              <a:t>C</a:t>
            </a:r>
            <a:r>
              <a:rPr sz="1350" baseline="-24691" dirty="0">
                <a:latin typeface="Times New Roman"/>
                <a:cs typeface="Times New Roman"/>
              </a:rPr>
              <a:t>0 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bYd</a:t>
            </a:r>
            <a:r>
              <a:rPr sz="1550" i="1" spc="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I</a:t>
            </a:r>
            <a:r>
              <a:rPr sz="1550" i="1" spc="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i="1" spc="5" dirty="0">
                <a:latin typeface="Times New Roman"/>
                <a:cs typeface="Times New Roman"/>
              </a:rPr>
              <a:t>G</a:t>
            </a:r>
            <a:endParaRPr sz="1550">
              <a:latin typeface="Times New Roman"/>
              <a:cs typeface="Times New Roman"/>
            </a:endParaRPr>
          </a:p>
          <a:p>
            <a:pPr marL="1993900">
              <a:lnSpc>
                <a:spcPct val="100000"/>
              </a:lnSpc>
              <a:spcBef>
                <a:spcPts val="509"/>
              </a:spcBef>
            </a:pPr>
            <a:r>
              <a:rPr sz="1550" i="1" dirty="0">
                <a:latin typeface="Times New Roman"/>
                <a:cs typeface="Times New Roman"/>
              </a:rPr>
              <a:t>Y</a:t>
            </a:r>
            <a:r>
              <a:rPr sz="1550" i="1" spc="2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-11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100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spc="-30" dirty="0">
                <a:latin typeface="Times New Roman"/>
                <a:cs typeface="Times New Roman"/>
              </a:rPr>
              <a:t>0,8(</a:t>
            </a:r>
            <a:r>
              <a:rPr sz="1550" i="1" spc="-30" dirty="0">
                <a:latin typeface="Times New Roman"/>
                <a:cs typeface="Times New Roman"/>
              </a:rPr>
              <a:t>Y</a:t>
            </a:r>
            <a:r>
              <a:rPr sz="1550" i="1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50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spc="-90" dirty="0">
                <a:latin typeface="Times New Roman"/>
                <a:cs typeface="Times New Roman"/>
              </a:rPr>
              <a:t>0,1</a:t>
            </a:r>
            <a:r>
              <a:rPr sz="1550" i="1" spc="-90" dirty="0">
                <a:latin typeface="Times New Roman"/>
                <a:cs typeface="Times New Roman"/>
              </a:rPr>
              <a:t>Y</a:t>
            </a:r>
            <a:r>
              <a:rPr sz="1550" i="1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50)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2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100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250</a:t>
            </a:r>
            <a:endParaRPr sz="1550">
              <a:latin typeface="Times New Roman"/>
              <a:cs typeface="Times New Roman"/>
            </a:endParaRPr>
          </a:p>
          <a:p>
            <a:pPr marL="1993900">
              <a:lnSpc>
                <a:spcPct val="100000"/>
              </a:lnSpc>
              <a:spcBef>
                <a:spcPts val="480"/>
              </a:spcBef>
            </a:pPr>
            <a:r>
              <a:rPr sz="1550" i="1" dirty="0">
                <a:latin typeface="Times New Roman"/>
                <a:cs typeface="Times New Roman"/>
              </a:rPr>
              <a:t>Y</a:t>
            </a:r>
            <a:r>
              <a:rPr sz="1550" i="1" spc="2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-11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100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0,8</a:t>
            </a:r>
            <a:r>
              <a:rPr sz="1550" i="1" spc="-45" dirty="0">
                <a:latin typeface="Times New Roman"/>
                <a:cs typeface="Times New Roman"/>
              </a:rPr>
              <a:t>Y</a:t>
            </a:r>
            <a:r>
              <a:rPr sz="1550" i="1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40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0,08</a:t>
            </a:r>
            <a:r>
              <a:rPr sz="1550" i="1" spc="-25" dirty="0">
                <a:latin typeface="Times New Roman"/>
                <a:cs typeface="Times New Roman"/>
              </a:rPr>
              <a:t>Y</a:t>
            </a:r>
            <a:r>
              <a:rPr sz="1550" i="1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40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2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100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250</a:t>
            </a:r>
            <a:endParaRPr sz="1550">
              <a:latin typeface="Times New Roman"/>
              <a:cs typeface="Times New Roman"/>
            </a:endParaRPr>
          </a:p>
          <a:p>
            <a:pPr marL="2002789" marR="4368165" indent="-9525">
              <a:lnSpc>
                <a:spcPts val="2340"/>
              </a:lnSpc>
              <a:spcBef>
                <a:spcPts val="150"/>
              </a:spcBef>
            </a:pPr>
            <a:r>
              <a:rPr sz="1550" i="1" dirty="0">
                <a:latin typeface="Times New Roman"/>
                <a:cs typeface="Times New Roman"/>
              </a:rPr>
              <a:t>Y</a:t>
            </a:r>
            <a:r>
              <a:rPr sz="1550" i="1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0</a:t>
            </a:r>
            <a:r>
              <a:rPr sz="1550" dirty="0">
                <a:latin typeface="Times New Roman"/>
                <a:cs typeface="Times New Roman"/>
              </a:rPr>
              <a:t>,7</a:t>
            </a:r>
            <a:r>
              <a:rPr sz="1550" spc="-75" dirty="0">
                <a:latin typeface="Times New Roman"/>
                <a:cs typeface="Times New Roman"/>
              </a:rPr>
              <a:t>2</a:t>
            </a:r>
            <a:r>
              <a:rPr sz="1550" i="1" dirty="0">
                <a:latin typeface="Times New Roman"/>
                <a:cs typeface="Times New Roman"/>
              </a:rPr>
              <a:t>Y </a:t>
            </a:r>
            <a:r>
              <a:rPr sz="1550" i="1" spc="-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450  </a:t>
            </a:r>
            <a:r>
              <a:rPr sz="1550" spc="-20" dirty="0">
                <a:latin typeface="Times New Roman"/>
                <a:cs typeface="Times New Roman"/>
              </a:rPr>
              <a:t>0,28</a:t>
            </a:r>
            <a:r>
              <a:rPr sz="1550" i="1" spc="-20" dirty="0">
                <a:latin typeface="Times New Roman"/>
                <a:cs typeface="Times New Roman"/>
              </a:rPr>
              <a:t>Y</a:t>
            </a:r>
            <a:r>
              <a:rPr sz="1550" i="1" spc="2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450</a:t>
            </a:r>
            <a:endParaRPr sz="1550">
              <a:latin typeface="Times New Roman"/>
              <a:cs typeface="Times New Roman"/>
            </a:endParaRPr>
          </a:p>
          <a:p>
            <a:pPr marL="1993900">
              <a:lnSpc>
                <a:spcPct val="100000"/>
              </a:lnSpc>
              <a:spcBef>
                <a:spcPts val="325"/>
              </a:spcBef>
            </a:pPr>
            <a:r>
              <a:rPr sz="1550" i="1" spc="-100" dirty="0">
                <a:latin typeface="Times New Roman"/>
                <a:cs typeface="Times New Roman"/>
              </a:rPr>
              <a:t>Y</a:t>
            </a:r>
            <a:r>
              <a:rPr sz="1350" i="1" baseline="-24691" dirty="0">
                <a:latin typeface="Times New Roman"/>
                <a:cs typeface="Times New Roman"/>
              </a:rPr>
              <a:t>eq  </a:t>
            </a:r>
            <a:r>
              <a:rPr sz="1350" i="1" spc="-104" baseline="-24691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-11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1.607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C8FE8-D168-452F-8149-4360A1B4068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389128"/>
            <a:ext cx="3863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75" dirty="0"/>
              <a:t> </a:t>
            </a:r>
            <a:r>
              <a:rPr spc="-5" dirty="0"/>
              <a:t>Perhitungan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3877" y="5668184"/>
            <a:ext cx="922019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-17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1.607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6398" y="5743321"/>
            <a:ext cx="391795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525" i="1" spc="-52" baseline="14184" dirty="0">
                <a:latin typeface="Times New Roman"/>
                <a:cs typeface="Times New Roman"/>
              </a:rPr>
              <a:t>Y</a:t>
            </a:r>
            <a:r>
              <a:rPr sz="1350" i="1" spc="-35" dirty="0">
                <a:latin typeface="Times New Roman"/>
                <a:cs typeface="Times New Roman"/>
              </a:rPr>
              <a:t>eq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401" y="1614424"/>
            <a:ext cx="5375275" cy="398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(ii)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Pendekatan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injeksi-kebocoran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1969135" algn="just">
              <a:lnSpc>
                <a:spcPct val="100000"/>
              </a:lnSpc>
            </a:pPr>
            <a:r>
              <a:rPr sz="2000" i="1" spc="10" dirty="0">
                <a:latin typeface="Times New Roman"/>
                <a:cs typeface="Times New Roman"/>
              </a:rPr>
              <a:t>C</a:t>
            </a:r>
            <a:r>
              <a:rPr sz="2000" i="1" spc="1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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100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-60" dirty="0">
                <a:latin typeface="Times New Roman"/>
                <a:cs typeface="Times New Roman"/>
              </a:rPr>
              <a:t>,</a:t>
            </a:r>
            <a:r>
              <a:rPr sz="2000" spc="-120" dirty="0">
                <a:latin typeface="Times New Roman"/>
                <a:cs typeface="Times New Roman"/>
              </a:rPr>
              <a:t>8</a:t>
            </a:r>
            <a:r>
              <a:rPr sz="2000" i="1" spc="10" dirty="0">
                <a:latin typeface="Times New Roman"/>
                <a:cs typeface="Times New Roman"/>
              </a:rPr>
              <a:t>Yd</a:t>
            </a:r>
            <a:endParaRPr sz="2000">
              <a:latin typeface="Times New Roman"/>
              <a:cs typeface="Times New Roman"/>
            </a:endParaRPr>
          </a:p>
          <a:p>
            <a:pPr marL="1969135" marR="5080" algn="just">
              <a:lnSpc>
                <a:spcPts val="3030"/>
              </a:lnSpc>
              <a:spcBef>
                <a:spcPts val="209"/>
              </a:spcBef>
            </a:pPr>
            <a:r>
              <a:rPr sz="2000" i="1" spc="10" dirty="0">
                <a:latin typeface="Times New Roman"/>
                <a:cs typeface="Times New Roman"/>
              </a:rPr>
              <a:t>C</a:t>
            </a:r>
            <a:r>
              <a:rPr sz="2000" i="1" spc="1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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100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-6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8</a:t>
            </a:r>
            <a:r>
              <a:rPr sz="2000" spc="-70" dirty="0">
                <a:latin typeface="Times New Roman"/>
                <a:cs typeface="Times New Roman"/>
              </a:rPr>
              <a:t>(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1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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50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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-185" dirty="0">
                <a:latin typeface="Times New Roman"/>
                <a:cs typeface="Times New Roman"/>
              </a:rPr>
              <a:t>,</a:t>
            </a:r>
            <a:r>
              <a:rPr sz="2000" spc="-245" dirty="0">
                <a:latin typeface="Times New Roman"/>
                <a:cs typeface="Times New Roman"/>
              </a:rPr>
              <a:t>1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5</a:t>
            </a:r>
            <a:r>
              <a:rPr sz="2000" spc="15" dirty="0">
                <a:latin typeface="Times New Roman"/>
                <a:cs typeface="Times New Roman"/>
              </a:rPr>
              <a:t>0</a:t>
            </a:r>
            <a:r>
              <a:rPr sz="2000" spc="5" dirty="0">
                <a:latin typeface="Times New Roman"/>
                <a:cs typeface="Times New Roman"/>
              </a:rPr>
              <a:t>)  </a:t>
            </a:r>
            <a:r>
              <a:rPr sz="2000" i="1" spc="10" dirty="0">
                <a:latin typeface="Times New Roman"/>
                <a:cs typeface="Times New Roman"/>
              </a:rPr>
              <a:t>C</a:t>
            </a:r>
            <a:r>
              <a:rPr sz="2000" i="1" spc="1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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100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-60" dirty="0">
                <a:latin typeface="Times New Roman"/>
                <a:cs typeface="Times New Roman"/>
              </a:rPr>
              <a:t>,</a:t>
            </a:r>
            <a:r>
              <a:rPr sz="2000" spc="-114" dirty="0">
                <a:latin typeface="Times New Roman"/>
                <a:cs typeface="Times New Roman"/>
              </a:rPr>
              <a:t>8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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40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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10" dirty="0">
                <a:latin typeface="Times New Roman"/>
                <a:cs typeface="Times New Roman"/>
              </a:rPr>
              <a:t>,0</a:t>
            </a:r>
            <a:r>
              <a:rPr sz="2000" spc="-114" dirty="0">
                <a:latin typeface="Times New Roman"/>
                <a:cs typeface="Times New Roman"/>
              </a:rPr>
              <a:t>8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40  </a:t>
            </a:r>
            <a:r>
              <a:rPr sz="2000" i="1" spc="10" dirty="0">
                <a:latin typeface="Times New Roman"/>
                <a:cs typeface="Times New Roman"/>
              </a:rPr>
              <a:t>C</a:t>
            </a:r>
            <a:r>
              <a:rPr sz="2000" i="1" spc="1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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100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5" dirty="0">
                <a:latin typeface="Times New Roman"/>
                <a:cs typeface="Times New Roman"/>
              </a:rPr>
              <a:t>,7</a:t>
            </a:r>
            <a:r>
              <a:rPr sz="2000" spc="-75" dirty="0">
                <a:latin typeface="Times New Roman"/>
                <a:cs typeface="Times New Roman"/>
              </a:rPr>
              <a:t>2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1980564" algn="just">
              <a:lnSpc>
                <a:spcPct val="100000"/>
              </a:lnSpc>
              <a:spcBef>
                <a:spcPts val="425"/>
              </a:spcBef>
            </a:pPr>
            <a:r>
              <a:rPr sz="2000" i="1" spc="10" dirty="0">
                <a:latin typeface="Times New Roman"/>
                <a:cs typeface="Times New Roman"/>
              </a:rPr>
              <a:t>S</a:t>
            </a:r>
            <a:r>
              <a:rPr sz="2000" i="1" spc="2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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</a:t>
            </a:r>
            <a:r>
              <a:rPr sz="2000" spc="10" dirty="0">
                <a:latin typeface="Times New Roman"/>
                <a:cs typeface="Times New Roman"/>
              </a:rPr>
              <a:t>100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</a:t>
            </a:r>
            <a:r>
              <a:rPr sz="2000" spc="35" dirty="0">
                <a:latin typeface="Times New Roman"/>
                <a:cs typeface="Times New Roman"/>
              </a:rPr>
              <a:t>,</a:t>
            </a:r>
            <a:r>
              <a:rPr sz="2000" spc="10" dirty="0">
                <a:latin typeface="Times New Roman"/>
                <a:cs typeface="Times New Roman"/>
              </a:rPr>
              <a:t>2</a:t>
            </a:r>
            <a:r>
              <a:rPr sz="2000" spc="-110" dirty="0">
                <a:latin typeface="Times New Roman"/>
                <a:cs typeface="Times New Roman"/>
              </a:rPr>
              <a:t>8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2061210" algn="just">
              <a:lnSpc>
                <a:spcPct val="100000"/>
              </a:lnSpc>
              <a:spcBef>
                <a:spcPts val="1875"/>
              </a:spcBef>
            </a:pPr>
            <a:r>
              <a:rPr sz="2350" i="1" spc="10" dirty="0">
                <a:latin typeface="Times New Roman"/>
                <a:cs typeface="Times New Roman"/>
              </a:rPr>
              <a:t>S</a:t>
            </a:r>
            <a:r>
              <a:rPr sz="2350" i="1" spc="8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225" dirty="0">
                <a:latin typeface="Times New Roman"/>
                <a:cs typeface="Times New Roman"/>
              </a:rPr>
              <a:t> </a:t>
            </a:r>
            <a:r>
              <a:rPr sz="2350" i="1" spc="10" dirty="0">
                <a:latin typeface="Times New Roman"/>
                <a:cs typeface="Times New Roman"/>
              </a:rPr>
              <a:t>T</a:t>
            </a:r>
            <a:r>
              <a:rPr sz="2350" i="1" dirty="0">
                <a:latin typeface="Times New Roman"/>
                <a:cs typeface="Times New Roman"/>
              </a:rPr>
              <a:t> </a:t>
            </a:r>
            <a:r>
              <a:rPr sz="2350" i="1" spc="-22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160" dirty="0">
                <a:latin typeface="Times New Roman"/>
                <a:cs typeface="Times New Roman"/>
              </a:rPr>
              <a:t> </a:t>
            </a:r>
            <a:r>
              <a:rPr sz="2350" i="1" spc="5" dirty="0">
                <a:latin typeface="Times New Roman"/>
                <a:cs typeface="Times New Roman"/>
              </a:rPr>
              <a:t>I</a:t>
            </a:r>
            <a:r>
              <a:rPr sz="2350" i="1" spc="14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145" dirty="0">
                <a:latin typeface="Times New Roman"/>
                <a:cs typeface="Times New Roman"/>
              </a:rPr>
              <a:t> </a:t>
            </a:r>
            <a:r>
              <a:rPr sz="2350" i="1" spc="15" dirty="0">
                <a:latin typeface="Times New Roman"/>
                <a:cs typeface="Times New Roman"/>
              </a:rPr>
              <a:t>G</a:t>
            </a:r>
            <a:endParaRPr sz="2350">
              <a:latin typeface="Times New Roman"/>
              <a:cs typeface="Times New Roman"/>
            </a:endParaRPr>
          </a:p>
          <a:p>
            <a:pPr marL="2056764" algn="just">
              <a:lnSpc>
                <a:spcPct val="100000"/>
              </a:lnSpc>
              <a:spcBef>
                <a:spcPts val="745"/>
              </a:spcBef>
            </a:pPr>
            <a:r>
              <a:rPr sz="2350" spc="10" dirty="0">
                <a:latin typeface="Symbol"/>
                <a:cs typeface="Symbol"/>
              </a:rPr>
              <a:t></a:t>
            </a:r>
            <a:r>
              <a:rPr sz="2350" spc="-37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100</a:t>
            </a:r>
            <a:r>
              <a:rPr sz="2350" spc="-14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120" dirty="0">
                <a:latin typeface="Times New Roman"/>
                <a:cs typeface="Times New Roman"/>
              </a:rPr>
              <a:t> </a:t>
            </a:r>
            <a:r>
              <a:rPr sz="2350" spc="-25" dirty="0">
                <a:latin typeface="Times New Roman"/>
                <a:cs typeface="Times New Roman"/>
              </a:rPr>
              <a:t>0</a:t>
            </a:r>
            <a:r>
              <a:rPr sz="2350" spc="40" dirty="0">
                <a:latin typeface="Times New Roman"/>
                <a:cs typeface="Times New Roman"/>
              </a:rPr>
              <a:t>,</a:t>
            </a:r>
            <a:r>
              <a:rPr sz="2350" spc="10" dirty="0">
                <a:latin typeface="Times New Roman"/>
                <a:cs typeface="Times New Roman"/>
              </a:rPr>
              <a:t>2</a:t>
            </a:r>
            <a:r>
              <a:rPr sz="2350" spc="-140" dirty="0">
                <a:latin typeface="Times New Roman"/>
                <a:cs typeface="Times New Roman"/>
              </a:rPr>
              <a:t>8</a:t>
            </a:r>
            <a:r>
              <a:rPr sz="2350" i="1" spc="10" dirty="0">
                <a:latin typeface="Times New Roman"/>
                <a:cs typeface="Times New Roman"/>
              </a:rPr>
              <a:t>Y</a:t>
            </a:r>
            <a:r>
              <a:rPr sz="2350" i="1" dirty="0">
                <a:latin typeface="Times New Roman"/>
                <a:cs typeface="Times New Roman"/>
              </a:rPr>
              <a:t> </a:t>
            </a:r>
            <a:r>
              <a:rPr sz="2350" i="1" spc="-22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-17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100</a:t>
            </a:r>
            <a:r>
              <a:rPr sz="2350" spc="-14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</a:t>
            </a:r>
            <a:r>
              <a:rPr sz="2350" spc="-8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250</a:t>
            </a:r>
            <a:endParaRPr sz="2350">
              <a:latin typeface="Times New Roman"/>
              <a:cs typeface="Times New Roman"/>
            </a:endParaRPr>
          </a:p>
          <a:p>
            <a:pPr marL="2052320" algn="just">
              <a:lnSpc>
                <a:spcPct val="100000"/>
              </a:lnSpc>
              <a:spcBef>
                <a:spcPts val="740"/>
              </a:spcBef>
            </a:pPr>
            <a:r>
              <a:rPr sz="2350" spc="-25" dirty="0">
                <a:latin typeface="Times New Roman"/>
                <a:cs typeface="Times New Roman"/>
              </a:rPr>
              <a:t>0,28</a:t>
            </a:r>
            <a:r>
              <a:rPr sz="2350" i="1" spc="-25" dirty="0">
                <a:latin typeface="Times New Roman"/>
                <a:cs typeface="Times New Roman"/>
              </a:rPr>
              <a:t>Y</a:t>
            </a:r>
            <a:r>
              <a:rPr sz="2350" i="1" spc="33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7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450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8078-A6CB-4DF7-934F-C65529C0F4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389128"/>
            <a:ext cx="3863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75" dirty="0"/>
              <a:t> </a:t>
            </a:r>
            <a:r>
              <a:rPr spc="-5" dirty="0"/>
              <a:t>Perhitungan</a:t>
            </a:r>
          </a:p>
        </p:txBody>
      </p:sp>
      <p:sp>
        <p:nvSpPr>
          <p:cNvPr id="3" name="object 3"/>
          <p:cNvSpPr/>
          <p:nvPr/>
        </p:nvSpPr>
        <p:spPr>
          <a:xfrm>
            <a:off x="3506978" y="2999485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8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6978" y="3602990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8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7349" y="2699044"/>
            <a:ext cx="128905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005" y="3435202"/>
            <a:ext cx="375920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Symbol"/>
                <a:cs typeface="Symbol"/>
              </a:rPr>
              <a:t>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50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198" y="3599074"/>
            <a:ext cx="1221740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0</a:t>
            </a:r>
            <a:r>
              <a:rPr sz="1600" spc="-50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8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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0</a:t>
            </a:r>
            <a:r>
              <a:rPr sz="1600" spc="10" dirty="0">
                <a:latin typeface="Times New Roman"/>
                <a:cs typeface="Times New Roman"/>
              </a:rPr>
              <a:t>,0</a:t>
            </a:r>
            <a:r>
              <a:rPr sz="1600" spc="-15" dirty="0">
                <a:latin typeface="Times New Roman"/>
                <a:cs typeface="Times New Roman"/>
              </a:rPr>
              <a:t>8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0098" y="2831665"/>
            <a:ext cx="375285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Symbol"/>
                <a:cs typeface="Symbol"/>
              </a:rPr>
              <a:t>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50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3644" y="3906118"/>
            <a:ext cx="810895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5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5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179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3707" y="3435202"/>
            <a:ext cx="464184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1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4991" y="2936776"/>
            <a:ext cx="895350" cy="6400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10" dirty="0">
                <a:latin typeface="Times New Roman"/>
                <a:cs typeface="Times New Roman"/>
              </a:rPr>
              <a:t>1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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-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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b</a:t>
            </a:r>
            <a:r>
              <a:rPr sz="1600" i="1" spc="114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558800">
              <a:lnSpc>
                <a:spcPct val="100000"/>
              </a:lnSpc>
              <a:spcBef>
                <a:spcPts val="500"/>
              </a:spcBef>
            </a:pPr>
            <a:r>
              <a:rPr sz="1600" spc="1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3707" y="2831665"/>
            <a:ext cx="464184" cy="273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1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001" y="1614424"/>
            <a:ext cx="7530465" cy="104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95"/>
              </a:spcBef>
              <a:buClr>
                <a:srgbClr val="9A6565"/>
              </a:buClr>
              <a:buSzPct val="80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Apabila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terjadi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kenaikan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investasi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sebesar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maka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berapakah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keseimbangan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pendapatan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nasional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yang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baru?</a:t>
            </a:r>
            <a:endParaRPr sz="2000">
              <a:latin typeface="Arial"/>
              <a:cs typeface="Arial"/>
            </a:endParaRPr>
          </a:p>
          <a:p>
            <a:pPr marL="2355215">
              <a:lnSpc>
                <a:spcPct val="100000"/>
              </a:lnSpc>
              <a:spcBef>
                <a:spcPts val="1300"/>
              </a:spcBef>
            </a:pP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15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i="1" spc="75" dirty="0">
                <a:latin typeface="Times New Roman"/>
                <a:cs typeface="Times New Roman"/>
              </a:rPr>
              <a:t>k</a:t>
            </a:r>
            <a:r>
              <a:rPr sz="1425" i="1" baseline="-23391" dirty="0">
                <a:latin typeface="Times New Roman"/>
                <a:cs typeface="Times New Roman"/>
              </a:rPr>
              <a:t>I </a:t>
            </a:r>
            <a:r>
              <a:rPr sz="1425" i="1" spc="15" baseline="-23391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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</a:t>
            </a: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6394" y="4328749"/>
            <a:ext cx="1719580" cy="154114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i="1" spc="-65" dirty="0">
                <a:latin typeface="Times New Roman"/>
                <a:cs typeface="Times New Roman"/>
              </a:rPr>
              <a:t>Y</a:t>
            </a:r>
            <a:r>
              <a:rPr sz="2100" spc="-97" baseline="-23809" dirty="0">
                <a:latin typeface="Times New Roman"/>
                <a:cs typeface="Times New Roman"/>
              </a:rPr>
              <a:t>0</a:t>
            </a:r>
            <a:r>
              <a:rPr sz="2100" spc="75" baseline="-23809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Symbol"/>
                <a:cs typeface="Symbol"/>
              </a:rPr>
              <a:t></a:t>
            </a:r>
            <a:r>
              <a:rPr sz="2400" i="1" spc="5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1</a:t>
            </a:r>
            <a:r>
              <a:rPr sz="2400" spc="5" dirty="0">
                <a:latin typeface="Times New Roman"/>
                <a:cs typeface="Times New Roman"/>
              </a:rPr>
              <a:t>.607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179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95"/>
              </a:spcBef>
            </a:pPr>
            <a:r>
              <a:rPr sz="2400" spc="10" dirty="0">
                <a:latin typeface="Symbol"/>
                <a:cs typeface="Symbol"/>
              </a:rPr>
              <a:t>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1</a:t>
            </a:r>
            <a:r>
              <a:rPr sz="2400" spc="5" dirty="0">
                <a:latin typeface="Times New Roman"/>
                <a:cs typeface="Times New Roman"/>
              </a:rPr>
              <a:t>.786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4433" y="4405477"/>
            <a:ext cx="398145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38100"/>
              </a:lnSpc>
              <a:spcBef>
                <a:spcPts val="95"/>
              </a:spcBef>
            </a:pPr>
            <a:r>
              <a:rPr sz="3600" i="1" spc="-209" baseline="13888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eq  </a:t>
            </a:r>
            <a:r>
              <a:rPr sz="3600" i="1" spc="-209" baseline="13888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eq  </a:t>
            </a:r>
            <a:r>
              <a:rPr sz="3600" i="1" spc="-209" baseline="13888" dirty="0">
                <a:latin typeface="Times New Roman"/>
                <a:cs typeface="Times New Roman"/>
              </a:rPr>
              <a:t>Y</a:t>
            </a:r>
            <a:r>
              <a:rPr sz="1400" i="1" spc="5" dirty="0">
                <a:latin typeface="Times New Roman"/>
                <a:cs typeface="Times New Roman"/>
              </a:rPr>
              <a:t>eq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5DEA5A-3B67-442A-8AE4-378558BA46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74" y="389128"/>
            <a:ext cx="38639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Contoh</a:t>
            </a:r>
            <a:r>
              <a:rPr spc="-75" dirty="0"/>
              <a:t> </a:t>
            </a:r>
            <a:r>
              <a:rPr spc="-5" dirty="0"/>
              <a:t>Perhitungan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2738" y="4793744"/>
            <a:ext cx="7296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1</a:t>
            </a:r>
            <a:r>
              <a:rPr sz="1850" spc="5" dirty="0">
                <a:latin typeface="Times New Roman"/>
                <a:cs typeface="Times New Roman"/>
              </a:rPr>
              <a:t>.786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010" y="4852418"/>
            <a:ext cx="3232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775" i="1" spc="-44" baseline="13513" dirty="0">
                <a:latin typeface="Times New Roman"/>
                <a:cs typeface="Times New Roman"/>
              </a:rPr>
              <a:t>Y</a:t>
            </a:r>
            <a:r>
              <a:rPr sz="1050" i="1" spc="-30" dirty="0">
                <a:latin typeface="Times New Roman"/>
                <a:cs typeface="Times New Roman"/>
              </a:rPr>
              <a:t>eq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01" y="1611376"/>
            <a:ext cx="7722234" cy="313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9A6565"/>
              </a:buClr>
              <a:buSzPct val="79166"/>
              <a:buFont typeface="Wingdings"/>
              <a:buChar char="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Pembuktian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dengan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perhitungan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pendapatan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nasional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pendekatan pengeluaran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L="1612900">
              <a:lnSpc>
                <a:spcPct val="100000"/>
              </a:lnSpc>
            </a:pPr>
            <a:r>
              <a:rPr sz="1850" i="1" spc="5" dirty="0">
                <a:latin typeface="Times New Roman"/>
                <a:cs typeface="Times New Roman"/>
              </a:rPr>
              <a:t>Y </a:t>
            </a:r>
            <a:r>
              <a:rPr sz="1850" i="1" spc="-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C</a:t>
            </a:r>
            <a:r>
              <a:rPr sz="1850" i="1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I</a:t>
            </a:r>
            <a:r>
              <a:rPr sz="1850" i="1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G</a:t>
            </a:r>
            <a:r>
              <a:rPr sz="1850" i="1" spc="-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  <a:spcBef>
                <a:spcPts val="575"/>
              </a:spcBef>
            </a:pPr>
            <a:r>
              <a:rPr sz="1850" i="1" spc="5" dirty="0">
                <a:latin typeface="Times New Roman"/>
                <a:cs typeface="Times New Roman"/>
              </a:rPr>
              <a:t>Y </a:t>
            </a:r>
            <a:r>
              <a:rPr sz="1850" i="1" spc="-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C</a:t>
            </a:r>
            <a:r>
              <a:rPr sz="1575" spc="22" baseline="-23809" dirty="0">
                <a:latin typeface="Times New Roman"/>
                <a:cs typeface="Times New Roman"/>
              </a:rPr>
              <a:t>0</a:t>
            </a:r>
            <a:r>
              <a:rPr sz="1575" baseline="-23809" dirty="0">
                <a:latin typeface="Times New Roman"/>
                <a:cs typeface="Times New Roman"/>
              </a:rPr>
              <a:t> </a:t>
            </a:r>
            <a:r>
              <a:rPr sz="1575" spc="15" baseline="-23809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bYd</a:t>
            </a:r>
            <a:r>
              <a:rPr sz="1850" i="1" spc="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I</a:t>
            </a:r>
            <a:r>
              <a:rPr sz="1850" i="1" spc="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i="1" spc="5" dirty="0">
                <a:latin typeface="Times New Roman"/>
                <a:cs typeface="Times New Roman"/>
              </a:rPr>
              <a:t>G</a:t>
            </a:r>
            <a:r>
              <a:rPr sz="1850" i="1" spc="-3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Symbol"/>
                <a:cs typeface="Symbol"/>
              </a:rPr>
              <a:t></a:t>
            </a:r>
            <a:r>
              <a:rPr sz="1850" i="1" dirty="0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  <a:spcBef>
                <a:spcPts val="620"/>
              </a:spcBef>
            </a:pPr>
            <a:r>
              <a:rPr sz="1850" i="1" spc="5" dirty="0">
                <a:latin typeface="Times New Roman"/>
                <a:cs typeface="Times New Roman"/>
              </a:rPr>
              <a:t>Y </a:t>
            </a:r>
            <a:r>
              <a:rPr sz="1850" i="1" spc="-18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100</a:t>
            </a:r>
            <a:r>
              <a:rPr sz="1850" spc="-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r>
              <a:rPr sz="1850" spc="-60" dirty="0">
                <a:latin typeface="Times New Roman"/>
                <a:cs typeface="Times New Roman"/>
              </a:rPr>
              <a:t>,</a:t>
            </a:r>
            <a:r>
              <a:rPr sz="1850" spc="-30" dirty="0">
                <a:latin typeface="Times New Roman"/>
                <a:cs typeface="Times New Roman"/>
              </a:rPr>
              <a:t>8</a:t>
            </a:r>
            <a:r>
              <a:rPr sz="1850" spc="-65" dirty="0">
                <a:latin typeface="Times New Roman"/>
                <a:cs typeface="Times New Roman"/>
              </a:rPr>
              <a:t>(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1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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50</a:t>
            </a:r>
            <a:r>
              <a:rPr sz="1850" spc="-1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</a:t>
            </a:r>
            <a:r>
              <a:rPr sz="1850" spc="-12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r>
              <a:rPr sz="1850" spc="-175" dirty="0">
                <a:latin typeface="Times New Roman"/>
                <a:cs typeface="Times New Roman"/>
              </a:rPr>
              <a:t>,</a:t>
            </a:r>
            <a:r>
              <a:rPr sz="1850" spc="-229" dirty="0">
                <a:latin typeface="Times New Roman"/>
                <a:cs typeface="Times New Roman"/>
              </a:rPr>
              <a:t>1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13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5</a:t>
            </a:r>
            <a:r>
              <a:rPr sz="1850" dirty="0">
                <a:latin typeface="Times New Roman"/>
                <a:cs typeface="Times New Roman"/>
              </a:rPr>
              <a:t>0)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2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100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250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50</a:t>
            </a:r>
            <a:endParaRPr sz="185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  <a:spcBef>
                <a:spcPts val="575"/>
              </a:spcBef>
            </a:pPr>
            <a:r>
              <a:rPr sz="1850" i="1" spc="5" dirty="0">
                <a:latin typeface="Times New Roman"/>
                <a:cs typeface="Times New Roman"/>
              </a:rPr>
              <a:t>Y </a:t>
            </a:r>
            <a:r>
              <a:rPr sz="1850" i="1" spc="-18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100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r>
              <a:rPr sz="1850" spc="-60" dirty="0">
                <a:latin typeface="Times New Roman"/>
                <a:cs typeface="Times New Roman"/>
              </a:rPr>
              <a:t>,</a:t>
            </a:r>
            <a:r>
              <a:rPr sz="1850" spc="-114" dirty="0">
                <a:latin typeface="Times New Roman"/>
                <a:cs typeface="Times New Roman"/>
              </a:rPr>
              <a:t>8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1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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40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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0</a:t>
            </a:r>
            <a:r>
              <a:rPr sz="1850" spc="5" dirty="0">
                <a:latin typeface="Times New Roman"/>
                <a:cs typeface="Times New Roman"/>
              </a:rPr>
              <a:t>,0</a:t>
            </a:r>
            <a:r>
              <a:rPr sz="1850" spc="-114" dirty="0">
                <a:latin typeface="Times New Roman"/>
                <a:cs typeface="Times New Roman"/>
              </a:rPr>
              <a:t>8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1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40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2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100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250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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50</a:t>
            </a:r>
            <a:endParaRPr sz="1850">
              <a:latin typeface="Times New Roman"/>
              <a:cs typeface="Times New Roman"/>
            </a:endParaRPr>
          </a:p>
          <a:p>
            <a:pPr marL="1623695" marR="4549140" indent="-10795">
              <a:lnSpc>
                <a:spcPct val="125899"/>
              </a:lnSpc>
            </a:pP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spc="12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</a:t>
            </a:r>
            <a:r>
              <a:rPr sz="1850" spc="-12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0</a:t>
            </a:r>
            <a:r>
              <a:rPr sz="1850" spc="-5" dirty="0">
                <a:latin typeface="Times New Roman"/>
                <a:cs typeface="Times New Roman"/>
              </a:rPr>
              <a:t>,</a:t>
            </a:r>
            <a:r>
              <a:rPr sz="1850" spc="5" dirty="0">
                <a:latin typeface="Times New Roman"/>
                <a:cs typeface="Times New Roman"/>
              </a:rPr>
              <a:t>7</a:t>
            </a:r>
            <a:r>
              <a:rPr sz="1850" spc="-85" dirty="0">
                <a:latin typeface="Times New Roman"/>
                <a:cs typeface="Times New Roman"/>
              </a:rPr>
              <a:t>2</a:t>
            </a:r>
            <a:r>
              <a:rPr sz="1850" i="1" spc="5" dirty="0">
                <a:latin typeface="Times New Roman"/>
                <a:cs typeface="Times New Roman"/>
              </a:rPr>
              <a:t>Y</a:t>
            </a:r>
            <a:r>
              <a:rPr sz="1850" i="1" dirty="0">
                <a:latin typeface="Times New Roman"/>
                <a:cs typeface="Times New Roman"/>
              </a:rPr>
              <a:t> </a:t>
            </a:r>
            <a:r>
              <a:rPr sz="1850" i="1" spc="-17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spc="5" dirty="0">
                <a:latin typeface="Times New Roman"/>
                <a:cs typeface="Times New Roman"/>
              </a:rPr>
              <a:t> 500  </a:t>
            </a:r>
            <a:r>
              <a:rPr sz="1850" spc="-20" dirty="0">
                <a:latin typeface="Times New Roman"/>
                <a:cs typeface="Times New Roman"/>
              </a:rPr>
              <a:t>0,28</a:t>
            </a:r>
            <a:r>
              <a:rPr sz="1850" i="1" spc="-20" dirty="0">
                <a:latin typeface="Times New Roman"/>
                <a:cs typeface="Times New Roman"/>
              </a:rPr>
              <a:t>Y</a:t>
            </a:r>
            <a:r>
              <a:rPr sz="1850" i="1" spc="26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Symbol"/>
                <a:cs typeface="Symbol"/>
              </a:rPr>
              <a:t>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500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0052-DE7F-441B-9E67-547AB5A98F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1300" y="1739900"/>
            <a:ext cx="65805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Verdana"/>
                <a:cs typeface="Verdana"/>
              </a:rPr>
              <a:t>ANALISIS</a:t>
            </a:r>
            <a:r>
              <a:rPr sz="4000" b="1" spc="-85" dirty="0">
                <a:latin typeface="Verdana"/>
                <a:cs typeface="Verdana"/>
              </a:rPr>
              <a:t> </a:t>
            </a:r>
            <a:r>
              <a:rPr sz="4000" b="1" dirty="0">
                <a:latin typeface="Verdana"/>
                <a:cs typeface="Verdana"/>
              </a:rPr>
              <a:t>MULTIPLIER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40EEB1-14C6-44F7-9D70-963097B4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0" y="2806700"/>
            <a:ext cx="6127845" cy="33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7AA3A-84E2-422F-8F00-C86F51BC78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27119" y="6366459"/>
            <a:ext cx="4991481" cy="384048"/>
          </a:xfrm>
        </p:spPr>
        <p:txBody>
          <a:bodyPr/>
          <a:lstStyle/>
          <a:p>
            <a:r>
              <a:rPr lang="fi-FI"/>
              <a:t>bahan kuliah ekonomi makro -ENDRI SENTOSA.2023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884" y="431799"/>
            <a:ext cx="758126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5" dirty="0"/>
              <a:t>Arus Melingkar </a:t>
            </a:r>
            <a:r>
              <a:rPr sz="2500" dirty="0"/>
              <a:t>(</a:t>
            </a:r>
            <a:r>
              <a:rPr sz="2500" i="1" dirty="0">
                <a:latin typeface="Times New Roman"/>
                <a:cs typeface="Times New Roman"/>
              </a:rPr>
              <a:t>Circular Flow</a:t>
            </a:r>
            <a:r>
              <a:rPr sz="2500" dirty="0"/>
              <a:t>) dalam Perekonomian 2 </a:t>
            </a:r>
            <a:r>
              <a:rPr sz="2500" spc="-610" dirty="0"/>
              <a:t> </a:t>
            </a:r>
            <a:r>
              <a:rPr sz="2500" spc="-5" dirty="0"/>
              <a:t>Sektor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884" y="2044700"/>
            <a:ext cx="7569834" cy="35115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4965" marR="5080" indent="-342900">
              <a:lnSpc>
                <a:spcPts val="2380"/>
              </a:lnSpc>
              <a:spcBef>
                <a:spcPts val="395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Dalam perekonomian, sektor swasta merupakan satu-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satunya produsen barang dan jasa, dan proses produksi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dilaksanakan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dengan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menggunakan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faktor-faktor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produksi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yang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dimiliki oleh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rumah tangga.</a:t>
            </a:r>
          </a:p>
          <a:p>
            <a:pPr marL="355600" marR="253365" indent="-342900">
              <a:lnSpc>
                <a:spcPts val="2380"/>
              </a:lnSpc>
              <a:spcBef>
                <a:spcPts val="509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Faktor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produksi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tersebut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antara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lain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tanah,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tenaga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kerja,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entrepreneurship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(kewirausahaan).</a:t>
            </a:r>
          </a:p>
          <a:p>
            <a:pPr marL="355600" marR="330200" indent="-342900">
              <a:lnSpc>
                <a:spcPts val="2380"/>
              </a:lnSpc>
              <a:spcBef>
                <a:spcPts val="509"/>
              </a:spcBef>
              <a:buClr>
                <a:srgbClr val="B2B2B2"/>
              </a:buClr>
              <a:buSzPct val="90909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Penghasilan yang diperoleh rumah tangga dari menjual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faktor-faktor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produksi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terdiri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dari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sewa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(pendapatan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dari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tanah), bunga (pendapatan dari kapital), upah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(pendapatan dan tenaga kerja) dan profit (pendapatan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entrepreneurship).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F9C82-1174-4FD8-AAD3-8BB2682E5A5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0324" y="6540500"/>
            <a:ext cx="5802376" cy="155447"/>
          </a:xfrm>
        </p:spPr>
        <p:txBody>
          <a:bodyPr/>
          <a:lstStyle/>
          <a:p>
            <a:r>
              <a:rPr lang="fi-FI" dirty="0"/>
              <a:t>bahan kuliah ekonomi makro -ENDRI SENTOSA.2023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64AF32A9-2B41-479B-812F-0D5D2CECFF37}"/>
              </a:ext>
            </a:extLst>
          </p:cNvPr>
          <p:cNvSpPr txBox="1">
            <a:spLocks/>
          </p:cNvSpPr>
          <p:nvPr/>
        </p:nvSpPr>
        <p:spPr>
          <a:xfrm>
            <a:off x="641350" y="866901"/>
            <a:ext cx="31388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1" i="0">
                <a:solidFill>
                  <a:srgbClr val="330033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d-ID" b="0" kern="0" spc="-10">
                <a:latin typeface="Verdana"/>
                <a:cs typeface="Verdana"/>
              </a:rPr>
              <a:t>Pendahuluan</a:t>
            </a:r>
            <a:endParaRPr lang="id-ID" b="0" kern="0" spc="-10" dirty="0">
              <a:latin typeface="Verdana"/>
              <a:cs typeface="Verdan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35CA3B9C-8F64-48DD-86C2-025B53A8C089}"/>
              </a:ext>
            </a:extLst>
          </p:cNvPr>
          <p:cNvSpPr txBox="1"/>
          <p:nvPr/>
        </p:nvSpPr>
        <p:spPr>
          <a:xfrm>
            <a:off x="584200" y="1771395"/>
            <a:ext cx="795020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2130" marR="604520" indent="-470534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Wingdings"/>
              <a:buChar char=""/>
              <a:tabLst>
                <a:tab pos="532130" algn="l"/>
                <a:tab pos="532765" algn="l"/>
              </a:tabLst>
            </a:pPr>
            <a:r>
              <a:rPr sz="2600" spc="-5" dirty="0">
                <a:latin typeface="Verdana"/>
                <a:cs typeface="Verdana"/>
              </a:rPr>
              <a:t>Adanya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perubahan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pada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pengeluaran 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otonom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yakni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pada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investasi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otonom 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(</a:t>
            </a:r>
            <a:r>
              <a:rPr sz="2600" i="1" spc="-5" dirty="0">
                <a:latin typeface="Verdana"/>
                <a:cs typeface="Verdana"/>
              </a:rPr>
              <a:t>autonomous investment</a:t>
            </a:r>
            <a:r>
              <a:rPr sz="2600" spc="-5" dirty="0">
                <a:latin typeface="Verdana"/>
                <a:cs typeface="Verdana"/>
              </a:rPr>
              <a:t>)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membuat 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keseimbangan</a:t>
            </a:r>
            <a:r>
              <a:rPr sz="2600" spc="1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pendapatan</a:t>
            </a:r>
            <a:r>
              <a:rPr sz="2600" spc="1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nasional</a:t>
            </a:r>
            <a:r>
              <a:rPr sz="2600" spc="1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juga </a:t>
            </a:r>
            <a:r>
              <a:rPr sz="2600" spc="-9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akan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berubah.</a:t>
            </a:r>
            <a:endParaRPr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0000"/>
              </a:buClr>
              <a:buFont typeface="Wingdings"/>
              <a:buChar char=""/>
            </a:pPr>
            <a:endParaRPr sz="3600" dirty="0">
              <a:latin typeface="Verdana"/>
              <a:cs typeface="Verdana"/>
            </a:endParaRPr>
          </a:p>
          <a:p>
            <a:pPr marL="532130" marR="222885" indent="-470534">
              <a:lnSpc>
                <a:spcPct val="100000"/>
              </a:lnSpc>
              <a:buClr>
                <a:srgbClr val="CC0000"/>
              </a:buClr>
              <a:buFont typeface="Wingdings"/>
              <a:buChar char=""/>
              <a:tabLst>
                <a:tab pos="532130" algn="l"/>
                <a:tab pos="532765" algn="l"/>
              </a:tabLst>
            </a:pPr>
            <a:r>
              <a:rPr sz="2600" spc="-5" dirty="0">
                <a:latin typeface="Verdana"/>
                <a:cs typeface="Verdana"/>
              </a:rPr>
              <a:t>Besarnya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perubahan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keseimbangan 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pendapatan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nasional</a:t>
            </a:r>
            <a:r>
              <a:rPr sz="2600" spc="1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yang</a:t>
            </a:r>
            <a:r>
              <a:rPr sz="2600" spc="1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baru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tidak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sama </a:t>
            </a:r>
            <a:r>
              <a:rPr sz="2600" spc="-894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dengan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perubahan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investasi.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Inilah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yang 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disebut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dengan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efek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multiplier</a:t>
            </a:r>
            <a:r>
              <a:rPr sz="2600" spc="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(efek</a:t>
            </a:r>
            <a:endParaRPr sz="2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532130" algn="l"/>
                <a:tab pos="7936865" algn="l"/>
              </a:tabLst>
            </a:pPr>
            <a:r>
              <a:rPr sz="2600" strike="sngStrike" spc="-5" dirty="0">
                <a:latin typeface="Verdana"/>
                <a:cs typeface="Verdana"/>
              </a:rPr>
              <a:t> 	pengganda).	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EE080-8060-4226-8793-B47C595BD9F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  <p:extLst>
      <p:ext uri="{BB962C8B-B14F-4D97-AF65-F5344CB8AC3E}">
        <p14:creationId xmlns:p14="http://schemas.microsoft.com/office/powerpoint/2010/main" val="206340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1350" y="1066545"/>
            <a:ext cx="75234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/>
              <a:t>Kecenderungan</a:t>
            </a:r>
            <a:r>
              <a:rPr sz="2500" spc="-20" dirty="0"/>
              <a:t> </a:t>
            </a:r>
            <a:r>
              <a:rPr sz="2500" spc="-5" dirty="0"/>
              <a:t>Konsumsi</a:t>
            </a:r>
            <a:r>
              <a:rPr sz="2500" spc="-15" dirty="0"/>
              <a:t> </a:t>
            </a:r>
            <a:r>
              <a:rPr sz="2500" spc="-5" dirty="0"/>
              <a:t>Marginal</a:t>
            </a:r>
            <a:r>
              <a:rPr sz="2500" spc="-20" dirty="0"/>
              <a:t> </a:t>
            </a:r>
            <a:r>
              <a:rPr sz="2500" spc="-5" dirty="0"/>
              <a:t>(MPC)</a:t>
            </a:r>
            <a:endParaRPr sz="2500"/>
          </a:p>
        </p:txBody>
      </p:sp>
      <p:sp>
        <p:nvSpPr>
          <p:cNvPr id="7" name="object 7"/>
          <p:cNvSpPr/>
          <p:nvPr/>
        </p:nvSpPr>
        <p:spPr>
          <a:xfrm>
            <a:off x="4059428" y="3203701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12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74159" y="3200487"/>
            <a:ext cx="37147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10" dirty="0">
                <a:latin typeface="Symbol"/>
                <a:cs typeface="Symbol"/>
              </a:rPr>
              <a:t></a:t>
            </a:r>
            <a:r>
              <a:rPr sz="2300" i="1" spc="20" dirty="0"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9000" y="2968656"/>
            <a:ext cx="94805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300" i="1" spc="15" dirty="0">
                <a:latin typeface="Times New Roman"/>
                <a:cs typeface="Times New Roman"/>
              </a:rPr>
              <a:t>b</a:t>
            </a:r>
            <a:r>
              <a:rPr sz="2300" i="1" spc="5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spc="195" dirty="0">
                <a:latin typeface="Times New Roman"/>
                <a:cs typeface="Times New Roman"/>
              </a:rPr>
              <a:t> </a:t>
            </a:r>
            <a:r>
              <a:rPr sz="3450" spc="22" baseline="35024" dirty="0">
                <a:latin typeface="Symbol"/>
                <a:cs typeface="Symbol"/>
              </a:rPr>
              <a:t></a:t>
            </a:r>
            <a:r>
              <a:rPr sz="3450" i="1" spc="22" baseline="35024" dirty="0">
                <a:latin typeface="Times New Roman"/>
                <a:cs typeface="Times New Roman"/>
              </a:rPr>
              <a:t>C</a:t>
            </a:r>
            <a:endParaRPr sz="3450" baseline="3502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8702" y="1787579"/>
            <a:ext cx="1527175" cy="93027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5"/>
              </a:spcBef>
            </a:pPr>
            <a:r>
              <a:rPr sz="2300" i="1" spc="20" dirty="0">
                <a:latin typeface="Times New Roman"/>
                <a:cs typeface="Times New Roman"/>
              </a:rPr>
              <a:t>C</a:t>
            </a:r>
            <a:r>
              <a:rPr sz="2300" i="1" spc="165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i="1" spc="114" dirty="0">
                <a:latin typeface="Times New Roman"/>
                <a:cs typeface="Times New Roman"/>
              </a:rPr>
              <a:t>C</a:t>
            </a:r>
            <a:r>
              <a:rPr sz="2025" spc="7" baseline="-24691" dirty="0">
                <a:latin typeface="Times New Roman"/>
                <a:cs typeface="Times New Roman"/>
              </a:rPr>
              <a:t>0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150" baseline="-24691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</a:t>
            </a:r>
            <a:r>
              <a:rPr sz="2300" spc="-145" dirty="0">
                <a:latin typeface="Times New Roman"/>
                <a:cs typeface="Times New Roman"/>
              </a:rPr>
              <a:t> </a:t>
            </a:r>
            <a:r>
              <a:rPr sz="2300" i="1" spc="15" dirty="0">
                <a:latin typeface="Times New Roman"/>
                <a:cs typeface="Times New Roman"/>
              </a:rPr>
              <a:t>bY</a:t>
            </a:r>
            <a:endParaRPr sz="23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800"/>
              </a:spcBef>
            </a:pPr>
            <a:r>
              <a:rPr sz="2300" spc="15" dirty="0">
                <a:latin typeface="Symbol"/>
                <a:cs typeface="Symbol"/>
              </a:rPr>
              <a:t></a:t>
            </a:r>
            <a:r>
              <a:rPr sz="2300" i="1" spc="15" dirty="0">
                <a:latin typeface="Times New Roman"/>
                <a:cs typeface="Times New Roman"/>
              </a:rPr>
              <a:t>C</a:t>
            </a:r>
            <a:r>
              <a:rPr sz="2300" i="1" spc="130" dirty="0">
                <a:latin typeface="Times New Roman"/>
                <a:cs typeface="Times New Roman"/>
              </a:rPr>
              <a:t> </a:t>
            </a:r>
            <a:r>
              <a:rPr sz="2300" spc="20" dirty="0">
                <a:latin typeface="Symbol"/>
                <a:cs typeface="Symbol"/>
              </a:rPr>
              <a:t>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i="1" spc="15" dirty="0">
                <a:latin typeface="Times New Roman"/>
                <a:cs typeface="Times New Roman"/>
              </a:rPr>
              <a:t>b</a:t>
            </a:r>
            <a:r>
              <a:rPr sz="2300" spc="15" dirty="0">
                <a:latin typeface="Symbol"/>
                <a:cs typeface="Symbol"/>
              </a:rPr>
              <a:t></a:t>
            </a:r>
            <a:r>
              <a:rPr sz="2300" i="1" spc="15" dirty="0"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200" y="4160266"/>
            <a:ext cx="7950200" cy="22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845" marR="874394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merupakan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nilai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marginal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konsumsi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terhadap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pendapatan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(marginal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propensity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consume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MPC). </a:t>
            </a:r>
            <a:r>
              <a:rPr sz="2400" i="1" spc="-5" dirty="0">
                <a:latin typeface="Arial"/>
                <a:cs typeface="Arial"/>
              </a:rPr>
              <a:t>Marginal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Propensity</a:t>
            </a:r>
            <a:r>
              <a:rPr sz="2400" i="1" dirty="0">
                <a:latin typeface="Arial"/>
                <a:cs typeface="Arial"/>
              </a:rPr>
              <a:t> to</a:t>
            </a:r>
            <a:r>
              <a:rPr sz="2400" i="1" spc="-5" dirty="0">
                <a:latin typeface="Arial"/>
                <a:cs typeface="Arial"/>
              </a:rPr>
              <a:t> Consume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atau </a:t>
            </a:r>
            <a:r>
              <a:rPr sz="2400" spc="-5" dirty="0">
                <a:latin typeface="Arial"/>
                <a:cs typeface="Arial"/>
              </a:rPr>
              <a:t> kecenderungan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konsumsi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marginal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adalah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perubahan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konsumsi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apabila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adanya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perubahan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0"/>
              </a:lnSpc>
              <a:tabLst>
                <a:tab pos="537845" algn="l"/>
                <a:tab pos="7936865" algn="l"/>
              </a:tabLst>
            </a:pPr>
            <a:r>
              <a:rPr sz="2400" strike="sngStrike" dirty="0">
                <a:latin typeface="Arial"/>
                <a:cs typeface="Arial"/>
              </a:rPr>
              <a:t> 	</a:t>
            </a:r>
            <a:r>
              <a:rPr sz="2400" strike="sngStrike" spc="-5" dirty="0">
                <a:latin typeface="Arial"/>
                <a:cs typeface="Arial"/>
              </a:rPr>
              <a:t>pendapatan.	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EC8BFBA-5D20-4DDF-B4D8-4475D727BC9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1066545"/>
            <a:ext cx="75234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/>
              <a:t>Kecenderungan</a:t>
            </a:r>
            <a:r>
              <a:rPr sz="2500" spc="-20" dirty="0"/>
              <a:t> </a:t>
            </a:r>
            <a:r>
              <a:rPr sz="2500" spc="-5" dirty="0"/>
              <a:t>Konsumsi</a:t>
            </a:r>
            <a:r>
              <a:rPr sz="2500" spc="-15" dirty="0"/>
              <a:t> </a:t>
            </a:r>
            <a:r>
              <a:rPr sz="2500" spc="-5" dirty="0"/>
              <a:t>Marginal</a:t>
            </a:r>
            <a:r>
              <a:rPr sz="2500" spc="-20" dirty="0"/>
              <a:t> </a:t>
            </a:r>
            <a:r>
              <a:rPr sz="2500" spc="-5" dirty="0"/>
              <a:t>(MPC)</a:t>
            </a:r>
            <a:endParaRPr sz="2500"/>
          </a:p>
        </p:txBody>
      </p:sp>
      <p:grpSp>
        <p:nvGrpSpPr>
          <p:cNvPr id="8" name="object 8"/>
          <p:cNvGrpSpPr/>
          <p:nvPr/>
        </p:nvGrpSpPr>
        <p:grpSpPr>
          <a:xfrm>
            <a:off x="3001581" y="3513073"/>
            <a:ext cx="3223260" cy="2237105"/>
            <a:chOff x="3001581" y="3513073"/>
            <a:chExt cx="3223260" cy="2237105"/>
          </a:xfrm>
        </p:grpSpPr>
        <p:sp>
          <p:nvSpPr>
            <p:cNvPr id="9" name="object 9"/>
            <p:cNvSpPr/>
            <p:nvPr/>
          </p:nvSpPr>
          <p:spPr>
            <a:xfrm>
              <a:off x="3006344" y="3513073"/>
              <a:ext cx="3218180" cy="2232025"/>
            </a:xfrm>
            <a:custGeom>
              <a:avLst/>
              <a:gdLst/>
              <a:ahLst/>
              <a:cxnLst/>
              <a:rect l="l" t="t" r="r" b="b"/>
              <a:pathLst>
                <a:path w="3218179" h="2232025">
                  <a:moveTo>
                    <a:pt x="0" y="0"/>
                  </a:moveTo>
                  <a:lnTo>
                    <a:pt x="0" y="2231898"/>
                  </a:lnTo>
                </a:path>
                <a:path w="3218179" h="2232025">
                  <a:moveTo>
                    <a:pt x="0" y="2231898"/>
                  </a:moveTo>
                  <a:lnTo>
                    <a:pt x="3217926" y="2231897"/>
                  </a:lnTo>
                </a:path>
                <a:path w="3218179" h="2232025">
                  <a:moveTo>
                    <a:pt x="0" y="1576577"/>
                  </a:moveTo>
                  <a:lnTo>
                    <a:pt x="2722626" y="52577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0002" y="4333747"/>
              <a:ext cx="876300" cy="328930"/>
            </a:xfrm>
            <a:custGeom>
              <a:avLst/>
              <a:gdLst/>
              <a:ahLst/>
              <a:cxnLst/>
              <a:rect l="l" t="t" r="r" b="b"/>
              <a:pathLst>
                <a:path w="876300" h="328929">
                  <a:moveTo>
                    <a:pt x="0" y="328422"/>
                  </a:moveTo>
                  <a:lnTo>
                    <a:pt x="864870" y="328422"/>
                  </a:lnTo>
                </a:path>
                <a:path w="876300" h="328929">
                  <a:moveTo>
                    <a:pt x="876300" y="317753"/>
                  </a:moveTo>
                  <a:lnTo>
                    <a:pt x="8763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48302" y="4330954"/>
            <a:ext cx="789305" cy="55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Symbol"/>
                <a:cs typeface="Symbol"/>
              </a:rPr>
              <a:t></a:t>
            </a:r>
            <a:r>
              <a:rPr sz="900" dirty="0"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900" spc="-5" dirty="0">
                <a:latin typeface="Symbol"/>
                <a:cs typeface="Symbol"/>
              </a:rPr>
              <a:t></a:t>
            </a:r>
            <a:r>
              <a:rPr sz="900" spc="-5" dirty="0"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3771" y="5643117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730" y="1771395"/>
            <a:ext cx="7563484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  <a:spcBef>
                <a:spcPts val="100"/>
              </a:spcBef>
              <a:tabLst>
                <a:tab pos="482600" algn="l"/>
              </a:tabLst>
            </a:pPr>
            <a:r>
              <a:rPr sz="19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900" dirty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Verdana"/>
                <a:cs typeface="Verdana"/>
              </a:rPr>
              <a:t>Nilai MPC adalah </a:t>
            </a:r>
            <a:r>
              <a:rPr sz="1900" dirty="0">
                <a:latin typeface="Verdana"/>
                <a:cs typeface="Verdana"/>
              </a:rPr>
              <a:t>0 – 1. </a:t>
            </a:r>
            <a:r>
              <a:rPr sz="1900" spc="-5" dirty="0">
                <a:latin typeface="Verdana"/>
                <a:cs typeface="Verdana"/>
              </a:rPr>
              <a:t>Nilai </a:t>
            </a:r>
            <a:r>
              <a:rPr sz="1900" dirty="0">
                <a:latin typeface="Verdana"/>
                <a:cs typeface="Verdana"/>
              </a:rPr>
              <a:t>0 </a:t>
            </a:r>
            <a:r>
              <a:rPr sz="1900" spc="-5" dirty="0">
                <a:latin typeface="Verdana"/>
                <a:cs typeface="Verdana"/>
              </a:rPr>
              <a:t>berarti tidak ada tambahan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konsumsi apabila ada tambahan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pendapatan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dispoble. </a:t>
            </a:r>
            <a:r>
              <a:rPr sz="1900" dirty="0">
                <a:latin typeface="Verdana"/>
                <a:cs typeface="Verdana"/>
              </a:rPr>
              <a:t> Sementara </a:t>
            </a:r>
            <a:r>
              <a:rPr sz="1900" spc="-5" dirty="0">
                <a:latin typeface="Verdana"/>
                <a:cs typeface="Verdana"/>
              </a:rPr>
              <a:t>itu, apabila </a:t>
            </a:r>
            <a:r>
              <a:rPr sz="1900" dirty="0">
                <a:latin typeface="Verdana"/>
                <a:cs typeface="Verdana"/>
              </a:rPr>
              <a:t>terjadi </a:t>
            </a:r>
            <a:r>
              <a:rPr sz="1900" spc="-5" dirty="0">
                <a:latin typeface="Verdana"/>
                <a:cs typeface="Verdana"/>
              </a:rPr>
              <a:t>nilai MPC adalah 1, maka 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besarnya perubahan konsumsi sama dengan bersarnya </a:t>
            </a:r>
            <a:r>
              <a:rPr sz="1900" dirty="0">
                <a:latin typeface="Verdana"/>
                <a:cs typeface="Verdana"/>
              </a:rPr>
              <a:t> perubahan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pendapatan.</a:t>
            </a:r>
            <a:endParaRPr sz="1900">
              <a:latin typeface="Verdana"/>
              <a:cs typeface="Verdana"/>
            </a:endParaRPr>
          </a:p>
          <a:p>
            <a:pPr marL="2216785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2265680" algn="r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0F68E77-8408-49C0-874A-6D04A0E1F2A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866901"/>
            <a:ext cx="458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Proses</a:t>
            </a:r>
            <a:r>
              <a:rPr spc="-35" dirty="0"/>
              <a:t> </a:t>
            </a:r>
            <a:r>
              <a:rPr spc="-5" dirty="0"/>
              <a:t>Multiplier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5630" y="1771395"/>
            <a:ext cx="7872095" cy="445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55880" indent="-470534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"/>
              <a:tabLst>
                <a:tab pos="520700" algn="l"/>
                <a:tab pos="521334" algn="l"/>
              </a:tabLst>
            </a:pPr>
            <a:r>
              <a:rPr sz="1900" spc="-5" dirty="0">
                <a:latin typeface="Verdana"/>
                <a:cs typeface="Verdana"/>
              </a:rPr>
              <a:t>Adanya perubahan pada variabel investasi </a:t>
            </a:r>
            <a:r>
              <a:rPr sz="1900" dirty="0">
                <a:latin typeface="Verdana"/>
                <a:cs typeface="Verdana"/>
              </a:rPr>
              <a:t>menyebabkan 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pengeluaran </a:t>
            </a:r>
            <a:r>
              <a:rPr sz="1900" dirty="0">
                <a:latin typeface="Verdana"/>
                <a:cs typeface="Verdana"/>
              </a:rPr>
              <a:t>agregat menjadi </a:t>
            </a:r>
            <a:r>
              <a:rPr sz="1900" spc="-5" dirty="0">
                <a:latin typeface="Verdana"/>
                <a:cs typeface="Verdana"/>
              </a:rPr>
              <a:t>berubah. Namun 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pertambahan dari keseimbangan pendapatan nasional tidak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sebesar</a:t>
            </a:r>
            <a:r>
              <a:rPr sz="1900" spc="-5" dirty="0">
                <a:latin typeface="Verdana"/>
                <a:cs typeface="Verdana"/>
              </a:rPr>
              <a:t> pertambahan investasi </a:t>
            </a:r>
            <a:r>
              <a:rPr sz="1900" dirty="0">
                <a:latin typeface="Verdana"/>
                <a:cs typeface="Verdana"/>
              </a:rPr>
              <a:t>tersebut.</a:t>
            </a:r>
            <a:endParaRPr sz="1900">
              <a:latin typeface="Verdana"/>
              <a:cs typeface="Verdana"/>
            </a:endParaRPr>
          </a:p>
          <a:p>
            <a:pPr marL="520700" indent="-470534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520700" algn="l"/>
                <a:tab pos="521334" algn="l"/>
              </a:tabLst>
            </a:pPr>
            <a:r>
              <a:rPr sz="1900" spc="-5" dirty="0">
                <a:latin typeface="Verdana"/>
                <a:cs typeface="Verdana"/>
              </a:rPr>
              <a:t>Contoh:</a:t>
            </a:r>
            <a:endParaRPr sz="1900">
              <a:latin typeface="Verdana"/>
              <a:cs typeface="Verdana"/>
            </a:endParaRPr>
          </a:p>
          <a:p>
            <a:pPr marL="520700" marR="568960">
              <a:lnSpc>
                <a:spcPct val="100000"/>
              </a:lnSpc>
              <a:spcBef>
                <a:spcPts val="440"/>
              </a:spcBef>
            </a:pPr>
            <a:r>
              <a:rPr sz="1900" spc="-5" dirty="0">
                <a:latin typeface="Verdana"/>
                <a:cs typeface="Verdana"/>
              </a:rPr>
              <a:t>Fungsi konsumsi adalah </a:t>
            </a:r>
            <a:r>
              <a:rPr sz="1900" dirty="0">
                <a:latin typeface="Verdana"/>
                <a:cs typeface="Verdana"/>
              </a:rPr>
              <a:t>C = 100 + 0,8Y. Pada </a:t>
            </a:r>
            <a:r>
              <a:rPr sz="1900" spc="-5" dirty="0">
                <a:latin typeface="Verdana"/>
                <a:cs typeface="Verdana"/>
              </a:rPr>
              <a:t>mulanya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investasi adalah </a:t>
            </a:r>
            <a:r>
              <a:rPr sz="1900" dirty="0">
                <a:latin typeface="Verdana"/>
                <a:cs typeface="Verdana"/>
              </a:rPr>
              <a:t>I = </a:t>
            </a:r>
            <a:r>
              <a:rPr sz="1900" spc="-5" dirty="0">
                <a:latin typeface="Verdana"/>
                <a:cs typeface="Verdana"/>
              </a:rPr>
              <a:t>50. Sesuai dengan perhitungan, 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keseimbangan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pendapatan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nasional adalah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Ye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=</a:t>
            </a:r>
            <a:r>
              <a:rPr sz="1900" spc="-5" dirty="0">
                <a:latin typeface="Verdana"/>
                <a:cs typeface="Verdana"/>
              </a:rPr>
              <a:t> 750.</a:t>
            </a:r>
            <a:endParaRPr sz="1900">
              <a:latin typeface="Verdana"/>
              <a:cs typeface="Verdana"/>
            </a:endParaRPr>
          </a:p>
          <a:p>
            <a:pPr marL="520700" marR="220345">
              <a:lnSpc>
                <a:spcPts val="2290"/>
              </a:lnSpc>
              <a:spcBef>
                <a:spcPts val="45"/>
              </a:spcBef>
            </a:pPr>
            <a:r>
              <a:rPr sz="1900" dirty="0">
                <a:latin typeface="Verdana"/>
                <a:cs typeface="Verdana"/>
              </a:rPr>
              <a:t>Apabila </a:t>
            </a:r>
            <a:r>
              <a:rPr sz="1900" spc="-5" dirty="0">
                <a:latin typeface="Verdana"/>
                <a:cs typeface="Verdana"/>
              </a:rPr>
              <a:t>investasi kembali bertambah 50 sehingga </a:t>
            </a:r>
            <a:r>
              <a:rPr sz="1900" dirty="0">
                <a:latin typeface="Verdana"/>
                <a:cs typeface="Verdana"/>
              </a:rPr>
              <a:t>I + </a:t>
            </a:r>
            <a:r>
              <a:rPr sz="1900" dirty="0">
                <a:latin typeface="Symbol"/>
                <a:cs typeface="Symbol"/>
              </a:rPr>
              <a:t></a:t>
            </a:r>
            <a:r>
              <a:rPr sz="1900" dirty="0">
                <a:latin typeface="Verdana"/>
                <a:cs typeface="Verdana"/>
              </a:rPr>
              <a:t>I =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100,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maka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keseimbangan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pendapatan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nasional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menjadi:</a:t>
            </a:r>
            <a:endParaRPr sz="1900">
              <a:latin typeface="Verdana"/>
              <a:cs typeface="Verdana"/>
            </a:endParaRPr>
          </a:p>
          <a:p>
            <a:pPr marL="2975610">
              <a:lnSpc>
                <a:spcPct val="100000"/>
              </a:lnSpc>
              <a:spcBef>
                <a:spcPts val="825"/>
              </a:spcBef>
            </a:pPr>
            <a:r>
              <a:rPr sz="1800" i="1" dirty="0">
                <a:latin typeface="Times New Roman"/>
                <a:cs typeface="Times New Roman"/>
              </a:rPr>
              <a:t>Y</a:t>
            </a:r>
            <a:r>
              <a:rPr sz="1800" i="1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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2975610">
              <a:lnSpc>
                <a:spcPct val="100000"/>
              </a:lnSpc>
              <a:spcBef>
                <a:spcPts val="550"/>
              </a:spcBef>
            </a:pPr>
            <a:r>
              <a:rPr sz="1800" i="1" dirty="0">
                <a:latin typeface="Times New Roman"/>
                <a:cs typeface="Times New Roman"/>
              </a:rPr>
              <a:t>Y </a:t>
            </a:r>
            <a:r>
              <a:rPr sz="1800" i="1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0</a:t>
            </a:r>
            <a:r>
              <a:rPr sz="1800" spc="-60" dirty="0">
                <a:latin typeface="Times New Roman"/>
                <a:cs typeface="Times New Roman"/>
              </a:rPr>
              <a:t>,</a:t>
            </a:r>
            <a:r>
              <a:rPr sz="1800" spc="-114" dirty="0">
                <a:latin typeface="Times New Roman"/>
                <a:cs typeface="Times New Roman"/>
              </a:rPr>
              <a:t>8</a:t>
            </a:r>
            <a:r>
              <a:rPr sz="1800" i="1" dirty="0">
                <a:latin typeface="Times New Roman"/>
                <a:cs typeface="Times New Roman"/>
              </a:rPr>
              <a:t>Y</a:t>
            </a:r>
            <a:r>
              <a:rPr sz="1800" i="1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  <a:p>
            <a:pPr marL="2986405">
              <a:lnSpc>
                <a:spcPct val="100000"/>
              </a:lnSpc>
              <a:spcBef>
                <a:spcPts val="555"/>
              </a:spcBef>
            </a:pPr>
            <a:r>
              <a:rPr sz="1800" spc="-20" dirty="0">
                <a:latin typeface="Times New Roman"/>
                <a:cs typeface="Times New Roman"/>
              </a:rPr>
              <a:t>0,2</a:t>
            </a:r>
            <a:r>
              <a:rPr sz="1800" i="1" spc="-20" dirty="0">
                <a:latin typeface="Times New Roman"/>
                <a:cs typeface="Times New Roman"/>
              </a:rPr>
              <a:t>Y</a:t>
            </a:r>
            <a:r>
              <a:rPr sz="1800" i="1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</a:t>
            </a:r>
            <a:endParaRPr sz="1800">
              <a:latin typeface="Times New Roman"/>
              <a:cs typeface="Times New Roman"/>
            </a:endParaRPr>
          </a:p>
          <a:p>
            <a:pPr marL="2975610">
              <a:lnSpc>
                <a:spcPct val="100000"/>
              </a:lnSpc>
              <a:spcBef>
                <a:spcPts val="545"/>
              </a:spcBef>
            </a:pPr>
            <a:r>
              <a:rPr sz="1800" i="1" spc="-35" dirty="0">
                <a:latin typeface="Times New Roman"/>
                <a:cs typeface="Times New Roman"/>
              </a:rPr>
              <a:t>Y</a:t>
            </a:r>
            <a:r>
              <a:rPr sz="1575" i="1" baseline="-23809" dirty="0">
                <a:latin typeface="Times New Roman"/>
                <a:cs typeface="Times New Roman"/>
              </a:rPr>
              <a:t>e  </a:t>
            </a:r>
            <a:r>
              <a:rPr sz="1575" i="1" spc="-97" baseline="-238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AF7F65-4F4C-44C5-AD1B-915D997339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866901"/>
            <a:ext cx="458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Proses</a:t>
            </a:r>
            <a:r>
              <a:rPr spc="-35" dirty="0"/>
              <a:t> </a:t>
            </a:r>
            <a:r>
              <a:rPr spc="-5" dirty="0"/>
              <a:t>Multiplier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730" y="1744726"/>
            <a:ext cx="7843520" cy="33616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82600" marR="536575" indent="-470534">
              <a:lnSpc>
                <a:spcPts val="2270"/>
              </a:lnSpc>
              <a:spcBef>
                <a:spcPts val="380"/>
              </a:spcBef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100" spc="-5" dirty="0">
                <a:latin typeface="Verdana"/>
                <a:cs typeface="Verdana"/>
              </a:rPr>
              <a:t>Kalau kita perhatikan, keseimbangan pendapatan 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nasional </a:t>
            </a:r>
            <a:r>
              <a:rPr sz="2100" dirty="0">
                <a:latin typeface="Verdana"/>
                <a:cs typeface="Verdana"/>
              </a:rPr>
              <a:t>yang baru </a:t>
            </a:r>
            <a:r>
              <a:rPr sz="2100" spc="-5" dirty="0">
                <a:latin typeface="Verdana"/>
                <a:cs typeface="Verdana"/>
              </a:rPr>
              <a:t>tidak</a:t>
            </a:r>
            <a:r>
              <a:rPr sz="2100" dirty="0">
                <a:latin typeface="Verdana"/>
                <a:cs typeface="Verdana"/>
              </a:rPr>
              <a:t> bertambah</a:t>
            </a:r>
            <a:r>
              <a:rPr sz="2100" spc="-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50 </a:t>
            </a:r>
            <a:r>
              <a:rPr sz="2100" spc="-5" dirty="0">
                <a:latin typeface="Verdana"/>
                <a:cs typeface="Verdana"/>
              </a:rPr>
              <a:t>dari 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keseimbangan</a:t>
            </a:r>
            <a:r>
              <a:rPr sz="2100" spc="1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pendapatan</a:t>
            </a:r>
            <a:r>
              <a:rPr sz="2100" spc="1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nasional</a:t>
            </a:r>
            <a:r>
              <a:rPr sz="2100" spc="1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sebelumnya, 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tetapi lebih besar dari itu. Ini </a:t>
            </a:r>
            <a:r>
              <a:rPr sz="2100" dirty="0">
                <a:latin typeface="Verdana"/>
                <a:cs typeface="Verdana"/>
              </a:rPr>
              <a:t>menunjukkan </a:t>
            </a:r>
            <a:r>
              <a:rPr sz="2100" spc="-10" dirty="0">
                <a:latin typeface="Verdana"/>
                <a:cs typeface="Verdana"/>
              </a:rPr>
              <a:t>bahwa </a:t>
            </a:r>
            <a:r>
              <a:rPr sz="2100" spc="-72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terjadi </a:t>
            </a:r>
            <a:r>
              <a:rPr sz="2100" dirty="0">
                <a:latin typeface="Verdana"/>
                <a:cs typeface="Verdana"/>
              </a:rPr>
              <a:t>proses penggandaan </a:t>
            </a:r>
            <a:r>
              <a:rPr sz="2100" spc="-5" dirty="0">
                <a:latin typeface="Verdana"/>
                <a:cs typeface="Verdana"/>
              </a:rPr>
              <a:t>(multiplier).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C0000"/>
              </a:buClr>
              <a:buFont typeface="Wingdings"/>
              <a:buChar char=""/>
            </a:pPr>
            <a:endParaRPr sz="2650">
              <a:latin typeface="Verdana"/>
              <a:cs typeface="Verdana"/>
            </a:endParaRPr>
          </a:p>
          <a:p>
            <a:pPr marL="482600" marR="5080" indent="-470534">
              <a:lnSpc>
                <a:spcPct val="90300"/>
              </a:lnSpc>
              <a:buClr>
                <a:srgbClr val="CC0000"/>
              </a:buClr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100" dirty="0">
                <a:latin typeface="Verdana"/>
                <a:cs typeface="Verdana"/>
              </a:rPr>
              <a:t>Pada</a:t>
            </a:r>
            <a:r>
              <a:rPr sz="2100" spc="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saat</a:t>
            </a:r>
            <a:r>
              <a:rPr sz="2100" spc="9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investasi</a:t>
            </a:r>
            <a:r>
              <a:rPr sz="2100" spc="90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bertambah</a:t>
            </a:r>
            <a:r>
              <a:rPr sz="2100" spc="9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langsung 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menyebabkan pengeluaran</a:t>
            </a:r>
            <a:r>
              <a:rPr sz="2100" dirty="0">
                <a:latin typeface="Verdana"/>
                <a:cs typeface="Verdana"/>
              </a:rPr>
              <a:t> agregat</a:t>
            </a:r>
            <a:r>
              <a:rPr sz="2100" spc="-5" dirty="0">
                <a:latin typeface="Verdana"/>
                <a:cs typeface="Verdana"/>
              </a:rPr>
              <a:t> bertambah.</a:t>
            </a:r>
            <a:r>
              <a:rPr sz="2100" dirty="0">
                <a:latin typeface="Verdana"/>
                <a:cs typeface="Verdana"/>
              </a:rPr>
              <a:t> </a:t>
            </a:r>
            <a:r>
              <a:rPr sz="2100" spc="-10" dirty="0">
                <a:latin typeface="Verdana"/>
                <a:cs typeface="Verdana"/>
              </a:rPr>
              <a:t>Ketika </a:t>
            </a:r>
            <a:r>
              <a:rPr sz="2100" spc="-72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pengeluaran </a:t>
            </a:r>
            <a:r>
              <a:rPr sz="2100" dirty="0">
                <a:latin typeface="Verdana"/>
                <a:cs typeface="Verdana"/>
              </a:rPr>
              <a:t>agregat bertambah </a:t>
            </a:r>
            <a:r>
              <a:rPr sz="2100" spc="-5" dirty="0">
                <a:latin typeface="Verdana"/>
                <a:cs typeface="Verdana"/>
              </a:rPr>
              <a:t>berarti</a:t>
            </a:r>
            <a:r>
              <a:rPr sz="2100" dirty="0">
                <a:latin typeface="Verdana"/>
                <a:cs typeface="Verdana"/>
              </a:rPr>
              <a:t> akan </a:t>
            </a:r>
            <a:r>
              <a:rPr sz="2100" spc="5" dirty="0">
                <a:latin typeface="Verdana"/>
                <a:cs typeface="Verdana"/>
              </a:rPr>
              <a:t> </a:t>
            </a:r>
            <a:r>
              <a:rPr sz="2100" dirty="0">
                <a:latin typeface="Verdana"/>
                <a:cs typeface="Verdana"/>
              </a:rPr>
              <a:t>menambah </a:t>
            </a:r>
            <a:r>
              <a:rPr sz="2100" spc="-5" dirty="0">
                <a:latin typeface="Verdana"/>
                <a:cs typeface="Verdana"/>
              </a:rPr>
              <a:t>pendapatan dan </a:t>
            </a:r>
            <a:r>
              <a:rPr sz="2100" dirty="0">
                <a:latin typeface="Verdana"/>
                <a:cs typeface="Verdana"/>
              </a:rPr>
              <a:t>kemudian akan </a:t>
            </a:r>
            <a:r>
              <a:rPr sz="2100" spc="5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menyebabkan konsumsi menjadi berubah </a:t>
            </a:r>
            <a:r>
              <a:rPr sz="2100" spc="-10" dirty="0">
                <a:latin typeface="Verdana"/>
                <a:cs typeface="Verdana"/>
              </a:rPr>
              <a:t>pula.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DA9EF0-18AC-4066-AFDD-8C4A673E08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866901"/>
            <a:ext cx="458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Proses</a:t>
            </a:r>
            <a:r>
              <a:rPr spc="-35" dirty="0"/>
              <a:t> </a:t>
            </a:r>
            <a:r>
              <a:rPr spc="-5" dirty="0"/>
              <a:t>Multiplier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98867" y="1755711"/>
          <a:ext cx="7127240" cy="3867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2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425450" algn="l"/>
                        </a:tabLst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I.	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Investasi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bertambah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pengeluaran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agregat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bertambah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24">
                <a:tc>
                  <a:txBody>
                    <a:bodyPr/>
                    <a:lstStyle/>
                    <a:p>
                      <a:pPr marL="90805" marR="83820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437515" algn="l"/>
                          <a:tab pos="1550035" algn="l"/>
                          <a:tab pos="2545715" algn="l"/>
                          <a:tab pos="2856230" algn="l"/>
                          <a:tab pos="3924935" algn="l"/>
                          <a:tab pos="4663440" algn="l"/>
                          <a:tab pos="5660390" algn="l"/>
                        </a:tabLst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II.	Pengeluaran	bertambah	</a:t>
                      </a: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penda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an	peker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j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	ber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ambah	lalu 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dikonsumsikan.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MPC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=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0,8 maka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C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bertambah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menjadi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(0,8x50)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40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297">
                <a:tc>
                  <a:txBody>
                    <a:bodyPr/>
                    <a:lstStyle/>
                    <a:p>
                      <a:pPr marL="90805" marR="857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III.</a:t>
                      </a:r>
                      <a:r>
                        <a:rPr sz="12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Bertambah</a:t>
                      </a:r>
                      <a:r>
                        <a:rPr sz="12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konsumsi</a:t>
                      </a:r>
                      <a:r>
                        <a:rPr sz="12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pekerja</a:t>
                      </a:r>
                      <a:r>
                        <a:rPr sz="1200" spc="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penerimaan</a:t>
                      </a:r>
                      <a:r>
                        <a:rPr sz="12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bagi</a:t>
                      </a:r>
                      <a:r>
                        <a:rPr sz="1200" spc="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pedagang,</a:t>
                      </a:r>
                      <a:r>
                        <a:rPr sz="12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dan </a:t>
                      </a:r>
                      <a:r>
                        <a:rPr sz="1200" spc="-409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kemudian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pendapatan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itu dibelanjakan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lagi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(0,8 x 40)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32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1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IV.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dan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seterusnya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325"/>
                        </a:spcBef>
                        <a:tabLst>
                          <a:tab pos="478155" algn="l"/>
                          <a:tab pos="854075" algn="l"/>
                        </a:tabLst>
                      </a:pPr>
                      <a:r>
                        <a:rPr sz="31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315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MT Extra"/>
                          <a:cs typeface="MT Extra"/>
                        </a:rPr>
                        <a:t></a:t>
                      </a:r>
                      <a:r>
                        <a:rPr sz="315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100" spc="-7" baseline="-9920" dirty="0">
                          <a:latin typeface="Times New Roman"/>
                          <a:cs typeface="Times New Roman"/>
                        </a:rPr>
                        <a:t>+</a:t>
                      </a:r>
                      <a:endParaRPr sz="2100" baseline="-9920">
                        <a:latin typeface="Times New Roman"/>
                        <a:cs typeface="Times New Roman"/>
                      </a:endParaRPr>
                    </a:p>
                  </a:txBody>
                  <a:tcPr marL="0" marR="0" marT="295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4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Tambahan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pendapatan 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nasional menjadi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250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AAF294-BEFC-480B-B738-676A46767E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866901"/>
            <a:ext cx="458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Proses</a:t>
            </a:r>
            <a:r>
              <a:rPr spc="-35" dirty="0"/>
              <a:t> </a:t>
            </a:r>
            <a:r>
              <a:rPr spc="-5" dirty="0"/>
              <a:t>Multiplier</a:t>
            </a:r>
          </a:p>
        </p:txBody>
      </p:sp>
      <p:sp>
        <p:nvSpPr>
          <p:cNvPr id="8" name="object 8"/>
          <p:cNvSpPr/>
          <p:nvPr/>
        </p:nvSpPr>
        <p:spPr>
          <a:xfrm>
            <a:off x="3731767" y="3366770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796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87736" y="3361136"/>
            <a:ext cx="54292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-135" dirty="0">
                <a:latin typeface="Times New Roman"/>
                <a:cs typeface="Times New Roman"/>
              </a:rPr>
              <a:t>(</a:t>
            </a:r>
            <a:r>
              <a:rPr sz="1650" spc="10" dirty="0">
                <a:latin typeface="Times New Roman"/>
                <a:cs typeface="Times New Roman"/>
              </a:rPr>
              <a:t>1</a:t>
            </a:r>
            <a:r>
              <a:rPr sz="1650" spc="-229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</a:t>
            </a:r>
            <a:r>
              <a:rPr sz="1650" spc="-120" dirty="0">
                <a:latin typeface="Times New Roman"/>
                <a:cs typeface="Times New Roman"/>
              </a:rPr>
              <a:t> </a:t>
            </a:r>
            <a:r>
              <a:rPr sz="1650" i="1" spc="35" dirty="0">
                <a:latin typeface="Times New Roman"/>
                <a:cs typeface="Times New Roman"/>
              </a:rPr>
              <a:t>b</a:t>
            </a:r>
            <a:r>
              <a:rPr sz="1650" spc="5" dirty="0"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6608" y="3195047"/>
            <a:ext cx="67500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50" i="1" spc="10" dirty="0">
                <a:latin typeface="Times New Roman"/>
                <a:cs typeface="Times New Roman"/>
              </a:rPr>
              <a:t>Y</a:t>
            </a:r>
            <a:r>
              <a:rPr sz="1650" i="1" spc="19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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2475" i="1" spc="75" baseline="37037" dirty="0">
                <a:latin typeface="Times New Roman"/>
                <a:cs typeface="Times New Roman"/>
              </a:rPr>
              <a:t>C</a:t>
            </a:r>
            <a:r>
              <a:rPr sz="1425" spc="75" baseline="40935" dirty="0">
                <a:latin typeface="Times New Roman"/>
                <a:cs typeface="Times New Roman"/>
              </a:rPr>
              <a:t>0</a:t>
            </a:r>
            <a:endParaRPr sz="1425" baseline="4093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0" indent="-470534">
              <a:lnSpc>
                <a:spcPct val="100000"/>
              </a:lnSpc>
              <a:spcBef>
                <a:spcPts val="345"/>
              </a:spcBef>
              <a:buClr>
                <a:srgbClr val="CC0000"/>
              </a:buClr>
              <a:buFont typeface="Wingdings"/>
              <a:buChar char=""/>
              <a:tabLst>
                <a:tab pos="508000" algn="l"/>
                <a:tab pos="508634" algn="l"/>
              </a:tabLst>
            </a:pPr>
            <a:r>
              <a:rPr dirty="0"/>
              <a:t>Secara</a:t>
            </a:r>
            <a:r>
              <a:rPr spc="-15" dirty="0"/>
              <a:t> </a:t>
            </a:r>
            <a:r>
              <a:rPr dirty="0"/>
              <a:t>matematis</a:t>
            </a:r>
            <a:r>
              <a:rPr spc="-10" dirty="0"/>
              <a:t> </a:t>
            </a:r>
            <a:r>
              <a:rPr spc="-5" dirty="0"/>
              <a:t>proses</a:t>
            </a:r>
            <a:r>
              <a:rPr spc="-10" dirty="0"/>
              <a:t> </a:t>
            </a:r>
            <a:r>
              <a:rPr dirty="0"/>
              <a:t>multiplier</a:t>
            </a:r>
            <a:r>
              <a:rPr spc="-10" dirty="0"/>
              <a:t> </a:t>
            </a:r>
            <a:r>
              <a:rPr spc="-5" dirty="0"/>
              <a:t>terjadi</a:t>
            </a:r>
            <a:r>
              <a:rPr spc="-10" dirty="0"/>
              <a:t> </a:t>
            </a:r>
            <a:r>
              <a:rPr spc="-5" dirty="0"/>
              <a:t>sebagai</a:t>
            </a:r>
            <a:r>
              <a:rPr spc="-10" dirty="0"/>
              <a:t> </a:t>
            </a:r>
            <a:r>
              <a:rPr spc="-5" dirty="0"/>
              <a:t>berikut:</a:t>
            </a:r>
          </a:p>
          <a:p>
            <a:pPr marL="2746375">
              <a:lnSpc>
                <a:spcPct val="100000"/>
              </a:lnSpc>
              <a:spcBef>
                <a:spcPts val="235"/>
              </a:spcBef>
            </a:pPr>
            <a:r>
              <a:rPr sz="1650" i="1" spc="10" dirty="0">
                <a:latin typeface="Times New Roman"/>
                <a:cs typeface="Times New Roman"/>
              </a:rPr>
              <a:t>Y</a:t>
            </a:r>
            <a:r>
              <a:rPr sz="1650" i="1" spc="204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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i="1" spc="10" dirty="0">
                <a:latin typeface="Times New Roman"/>
                <a:cs typeface="Times New Roman"/>
              </a:rPr>
              <a:t>C</a:t>
            </a:r>
            <a:r>
              <a:rPr sz="1650" i="1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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I</a:t>
            </a:r>
            <a:endParaRPr sz="1650" dirty="0">
              <a:latin typeface="Times New Roman"/>
              <a:cs typeface="Times New Roman"/>
            </a:endParaRPr>
          </a:p>
          <a:p>
            <a:pPr marL="2746375">
              <a:lnSpc>
                <a:spcPct val="100000"/>
              </a:lnSpc>
              <a:spcBef>
                <a:spcPts val="530"/>
              </a:spcBef>
            </a:pPr>
            <a:r>
              <a:rPr sz="1650" i="1" spc="10" dirty="0">
                <a:latin typeface="Times New Roman"/>
                <a:cs typeface="Times New Roman"/>
              </a:rPr>
              <a:t>Y </a:t>
            </a:r>
            <a:r>
              <a:rPr sz="1650" i="1" spc="-18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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i="1" spc="75" dirty="0">
                <a:latin typeface="Times New Roman"/>
                <a:cs typeface="Times New Roman"/>
              </a:rPr>
              <a:t>C</a:t>
            </a:r>
            <a:r>
              <a:rPr sz="1425" spc="15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127" baseline="-23391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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i="1" spc="10" dirty="0">
                <a:latin typeface="Times New Roman"/>
                <a:cs typeface="Times New Roman"/>
              </a:rPr>
              <a:t>bY</a:t>
            </a:r>
            <a:r>
              <a:rPr sz="1650" i="1" spc="125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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I</a:t>
            </a:r>
            <a:r>
              <a:rPr sz="1650" i="1" spc="-254" dirty="0">
                <a:latin typeface="Times New Roman"/>
                <a:cs typeface="Times New Roman"/>
              </a:rPr>
              <a:t> </a:t>
            </a:r>
            <a:r>
              <a:rPr sz="1425" spc="15" baseline="-23391" dirty="0">
                <a:latin typeface="Times New Roman"/>
                <a:cs typeface="Times New Roman"/>
              </a:rPr>
              <a:t>0</a:t>
            </a:r>
            <a:endParaRPr sz="1425" baseline="-23391" dirty="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  <a:spcBef>
                <a:spcPts val="565"/>
              </a:spcBef>
            </a:pPr>
            <a:r>
              <a:rPr lang="es-ES" sz="1650" spc="-135" dirty="0">
                <a:latin typeface="Times New Roman"/>
                <a:cs typeface="Times New Roman"/>
              </a:rPr>
              <a:t>(</a:t>
            </a:r>
            <a:r>
              <a:rPr lang="es-ES" sz="1650" spc="10" dirty="0">
                <a:latin typeface="Times New Roman"/>
                <a:cs typeface="Times New Roman"/>
              </a:rPr>
              <a:t>1</a:t>
            </a:r>
            <a:r>
              <a:rPr lang="es-ES" sz="1650" spc="-225" dirty="0">
                <a:latin typeface="Times New Roman"/>
                <a:cs typeface="Times New Roman"/>
              </a:rPr>
              <a:t> </a:t>
            </a:r>
            <a:r>
              <a:rPr lang="es-ES" sz="1650" spc="10" dirty="0">
                <a:latin typeface="Symbol"/>
                <a:cs typeface="Symbol"/>
              </a:rPr>
              <a:t></a:t>
            </a:r>
            <a:r>
              <a:rPr lang="es-ES" sz="1650" spc="-125" dirty="0">
                <a:latin typeface="Times New Roman"/>
                <a:cs typeface="Times New Roman"/>
              </a:rPr>
              <a:t> </a:t>
            </a:r>
            <a:r>
              <a:rPr lang="es-ES" sz="1650" i="1" spc="40" dirty="0">
                <a:latin typeface="Times New Roman"/>
                <a:cs typeface="Times New Roman"/>
              </a:rPr>
              <a:t>b</a:t>
            </a:r>
            <a:r>
              <a:rPr lang="es-ES" sz="1650" spc="-55" dirty="0">
                <a:latin typeface="Times New Roman"/>
                <a:cs typeface="Times New Roman"/>
              </a:rPr>
              <a:t>)</a:t>
            </a:r>
            <a:r>
              <a:rPr lang="es-ES" sz="1650" i="1" spc="10" dirty="0">
                <a:latin typeface="Times New Roman"/>
                <a:cs typeface="Times New Roman"/>
              </a:rPr>
              <a:t>Y</a:t>
            </a:r>
            <a:r>
              <a:rPr lang="es-ES" sz="1650" i="1" dirty="0">
                <a:latin typeface="Times New Roman"/>
                <a:cs typeface="Times New Roman"/>
              </a:rPr>
              <a:t> </a:t>
            </a:r>
            <a:r>
              <a:rPr lang="es-ES" sz="1650" i="1" spc="-180" dirty="0">
                <a:latin typeface="Times New Roman"/>
                <a:cs typeface="Times New Roman"/>
              </a:rPr>
              <a:t> </a:t>
            </a:r>
            <a:r>
              <a:rPr lang="es-ES" sz="1650" spc="10" dirty="0">
                <a:latin typeface="Symbol"/>
                <a:cs typeface="Symbol"/>
              </a:rPr>
              <a:t></a:t>
            </a:r>
            <a:r>
              <a:rPr lang="es-ES" sz="1650" spc="-15" dirty="0">
                <a:latin typeface="Times New Roman"/>
                <a:cs typeface="Times New Roman"/>
              </a:rPr>
              <a:t> </a:t>
            </a:r>
            <a:r>
              <a:rPr lang="es-ES" sz="1650" i="1" spc="80" dirty="0">
                <a:latin typeface="Times New Roman"/>
                <a:cs typeface="Times New Roman"/>
              </a:rPr>
              <a:t>C</a:t>
            </a:r>
            <a:r>
              <a:rPr lang="es-ES" sz="1425" spc="15" baseline="-23391" dirty="0">
                <a:latin typeface="Times New Roman"/>
                <a:cs typeface="Times New Roman"/>
              </a:rPr>
              <a:t>0</a:t>
            </a:r>
            <a:r>
              <a:rPr lang="es-ES" sz="1425" baseline="-23391" dirty="0">
                <a:latin typeface="Times New Roman"/>
                <a:cs typeface="Times New Roman"/>
              </a:rPr>
              <a:t> </a:t>
            </a:r>
            <a:r>
              <a:rPr lang="es-ES" sz="1425" spc="127" baseline="-23391" dirty="0">
                <a:latin typeface="Times New Roman"/>
                <a:cs typeface="Times New Roman"/>
              </a:rPr>
              <a:t> </a:t>
            </a:r>
            <a:r>
              <a:rPr lang="es-ES" sz="1650" spc="10" dirty="0">
                <a:latin typeface="Symbol"/>
                <a:cs typeface="Symbol"/>
              </a:rPr>
              <a:t></a:t>
            </a:r>
            <a:r>
              <a:rPr lang="es-ES" sz="1650" spc="5" dirty="0">
                <a:latin typeface="Times New Roman"/>
                <a:cs typeface="Times New Roman"/>
              </a:rPr>
              <a:t> </a:t>
            </a:r>
            <a:r>
              <a:rPr lang="es-ES" sz="1650" i="1" spc="5" dirty="0">
                <a:latin typeface="Times New Roman"/>
                <a:cs typeface="Times New Roman"/>
              </a:rPr>
              <a:t>I</a:t>
            </a:r>
            <a:r>
              <a:rPr lang="es-ES" sz="1650" i="1" spc="-254" dirty="0">
                <a:latin typeface="Times New Roman"/>
                <a:cs typeface="Times New Roman"/>
              </a:rPr>
              <a:t> </a:t>
            </a:r>
            <a:r>
              <a:rPr lang="es-ES" sz="1425" spc="15" baseline="-23391" dirty="0">
                <a:latin typeface="Times New Roman"/>
                <a:cs typeface="Times New Roman"/>
              </a:rPr>
              <a:t>0</a:t>
            </a:r>
            <a:endParaRPr sz="1425" baseline="-23391" dirty="0">
              <a:latin typeface="Times New Roman"/>
              <a:cs typeface="Times New Roman"/>
            </a:endParaRPr>
          </a:p>
          <a:p>
            <a:pPr marL="3585210" marR="640080" lvl="1" indent="-3585845">
              <a:lnSpc>
                <a:spcPct val="100000"/>
              </a:lnSpc>
              <a:spcBef>
                <a:spcPts val="570"/>
              </a:spcBef>
              <a:buFont typeface="Symbol"/>
              <a:buChar char=""/>
              <a:tabLst>
                <a:tab pos="3585845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I</a:t>
            </a:r>
            <a:r>
              <a:rPr sz="1650" i="1" spc="-254" dirty="0">
                <a:latin typeface="Times New Roman"/>
                <a:cs typeface="Times New Roman"/>
              </a:rPr>
              <a:t> </a:t>
            </a:r>
            <a:r>
              <a:rPr sz="1425" spc="15" baseline="-23391" dirty="0">
                <a:latin typeface="Times New Roman"/>
                <a:cs typeface="Times New Roman"/>
              </a:rPr>
              <a:t>0</a:t>
            </a:r>
            <a:endParaRPr sz="1425" baseline="-23391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21455" y="5648959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1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3694" y="564895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1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76090" y="5615269"/>
            <a:ext cx="742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i="1" dirty="0"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2205" y="5447881"/>
            <a:ext cx="16383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5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5324" y="5644574"/>
            <a:ext cx="174688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20775" algn="l"/>
              </a:tabLst>
            </a:pP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spc="-155" dirty="0">
                <a:latin typeface="Times New Roman"/>
                <a:cs typeface="Times New Roman"/>
              </a:rPr>
              <a:t>(</a:t>
            </a:r>
            <a:r>
              <a:rPr sz="1950" spc="15" dirty="0">
                <a:latin typeface="Times New Roman"/>
                <a:cs typeface="Times New Roman"/>
              </a:rPr>
              <a:t>1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</a:t>
            </a:r>
            <a:r>
              <a:rPr sz="1950" spc="-150" dirty="0">
                <a:latin typeface="Times New Roman"/>
                <a:cs typeface="Times New Roman"/>
              </a:rPr>
              <a:t> </a:t>
            </a:r>
            <a:r>
              <a:rPr sz="1950" i="1" spc="50" dirty="0">
                <a:latin typeface="Times New Roman"/>
                <a:cs typeface="Times New Roman"/>
              </a:rPr>
              <a:t>b</a:t>
            </a:r>
            <a:r>
              <a:rPr sz="1950" spc="10" dirty="0">
                <a:latin typeface="Times New Roman"/>
                <a:cs typeface="Times New Roman"/>
              </a:rPr>
              <a:t>)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8298" y="5289419"/>
            <a:ext cx="15951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1430020" algn="l"/>
              </a:tabLst>
            </a:pP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Y</a:t>
            </a:r>
            <a:r>
              <a:rPr sz="1950" i="1" spc="440" dirty="0">
                <a:latin typeface="Times New Roman"/>
                <a:cs typeface="Times New Roman"/>
              </a:rPr>
              <a:t> </a:t>
            </a:r>
            <a:r>
              <a:rPr sz="2925" spc="22" baseline="-35612" dirty="0">
                <a:latin typeface="Symbol"/>
                <a:cs typeface="Symbol"/>
              </a:rPr>
              <a:t></a:t>
            </a:r>
            <a:r>
              <a:rPr sz="2925" spc="67" baseline="-35612" dirty="0">
                <a:latin typeface="Times New Roman"/>
                <a:cs typeface="Times New Roman"/>
              </a:rPr>
              <a:t> </a:t>
            </a:r>
            <a:r>
              <a:rPr sz="2925" i="1" spc="15" baseline="-35612" dirty="0">
                <a:latin typeface="Times New Roman"/>
                <a:cs typeface="Times New Roman"/>
              </a:rPr>
              <a:t>k	</a:t>
            </a:r>
            <a:r>
              <a:rPr sz="1950" spc="1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298" y="3875278"/>
            <a:ext cx="775652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dirty="0"/>
              <a:t>	</a:t>
            </a:r>
            <a:r>
              <a:rPr sz="1800" spc="-5" dirty="0">
                <a:latin typeface="Arial"/>
                <a:cs typeface="Arial"/>
              </a:rPr>
              <a:t>Apabila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terjadi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perubahan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pada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investasi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otonom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(I0)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maka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pertambahan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pendapatan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nasional </a:t>
            </a:r>
            <a:r>
              <a:rPr sz="1800" spc="-10" dirty="0">
                <a:latin typeface="Arial"/>
                <a:cs typeface="Arial"/>
              </a:rPr>
              <a:t>menjadi</a:t>
            </a:r>
            <a:endParaRPr sz="1800" dirty="0">
              <a:latin typeface="Arial"/>
              <a:cs typeface="Arial"/>
            </a:endParaRPr>
          </a:p>
          <a:p>
            <a:pPr marR="407034" algn="ctr">
              <a:lnSpc>
                <a:spcPct val="100000"/>
              </a:lnSpc>
              <a:spcBef>
                <a:spcPts val="905"/>
              </a:spcBef>
            </a:pP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Y</a:t>
            </a:r>
            <a:r>
              <a:rPr sz="1950" i="1" spc="24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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Y</a:t>
            </a:r>
            <a:r>
              <a:rPr sz="1950" i="1" spc="13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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endParaRPr sz="1950" dirty="0">
              <a:latin typeface="Times New Roman"/>
              <a:cs typeface="Times New Roman"/>
            </a:endParaRPr>
          </a:p>
          <a:p>
            <a:pPr marR="481965" algn="ctr">
              <a:lnSpc>
                <a:spcPct val="100000"/>
              </a:lnSpc>
              <a:spcBef>
                <a:spcPts val="630"/>
              </a:spcBef>
            </a:pPr>
            <a:r>
              <a:rPr sz="1950" spc="-155" dirty="0">
                <a:latin typeface="Times New Roman"/>
                <a:cs typeface="Times New Roman"/>
              </a:rPr>
              <a:t>(</a:t>
            </a:r>
            <a:r>
              <a:rPr sz="1950" spc="15" dirty="0">
                <a:latin typeface="Times New Roman"/>
                <a:cs typeface="Times New Roman"/>
              </a:rPr>
              <a:t>1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</a:t>
            </a:r>
            <a:r>
              <a:rPr sz="1950" spc="-150" dirty="0">
                <a:latin typeface="Times New Roman"/>
                <a:cs typeface="Times New Roman"/>
              </a:rPr>
              <a:t> </a:t>
            </a:r>
            <a:r>
              <a:rPr sz="1950" i="1" spc="50" dirty="0">
                <a:latin typeface="Times New Roman"/>
                <a:cs typeface="Times New Roman"/>
              </a:rPr>
              <a:t>b</a:t>
            </a:r>
            <a:r>
              <a:rPr sz="1950" spc="65" dirty="0">
                <a:latin typeface="Times New Roman"/>
                <a:cs typeface="Times New Roman"/>
              </a:rPr>
              <a:t>)</a:t>
            </a: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Y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21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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44B7C14-22A3-406E-8C7A-00800D65F3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32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1549209"/>
            <a:ext cx="7958455" cy="114935"/>
            <a:chOff x="596900" y="1549209"/>
            <a:chExt cx="7958455" cy="114935"/>
          </a:xfrm>
        </p:grpSpPr>
        <p:sp>
          <p:nvSpPr>
            <p:cNvPr id="4" name="object 4"/>
            <p:cNvSpPr/>
            <p:nvPr/>
          </p:nvSpPr>
          <p:spPr>
            <a:xfrm>
              <a:off x="596900" y="15539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820" y="109727"/>
                  </a:moveTo>
                  <a:lnTo>
                    <a:pt x="4655820" y="0"/>
                  </a:lnTo>
                  <a:lnTo>
                    <a:pt x="0" y="0"/>
                  </a:lnTo>
                  <a:lnTo>
                    <a:pt x="0" y="109727"/>
                  </a:lnTo>
                  <a:lnTo>
                    <a:pt x="4655820" y="10972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900" y="15539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6900" y="61595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350" y="866901"/>
            <a:ext cx="458787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Proses</a:t>
            </a:r>
            <a:r>
              <a:rPr spc="-35" dirty="0"/>
              <a:t> </a:t>
            </a:r>
            <a:r>
              <a:rPr spc="-5" dirty="0"/>
              <a:t>Multiplier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730" y="1771395"/>
            <a:ext cx="7555230" cy="893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marR="5080" indent="-470534" algn="just">
              <a:lnSpc>
                <a:spcPct val="99700"/>
              </a:lnSpc>
              <a:spcBef>
                <a:spcPts val="105"/>
              </a:spcBef>
            </a:pPr>
            <a:r>
              <a:rPr sz="1900" dirty="0">
                <a:solidFill>
                  <a:srgbClr val="CC0000"/>
                </a:solidFill>
                <a:latin typeface="Wingdings"/>
                <a:cs typeface="Wingdings"/>
              </a:rPr>
              <a:t></a:t>
            </a:r>
            <a:r>
              <a:rPr sz="1900" spc="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latin typeface="Verdana"/>
                <a:cs typeface="Verdana"/>
              </a:rPr>
              <a:t>Apabila kita mengikut kepada angka MPC = b = 0,8 maka </a:t>
            </a:r>
            <a:r>
              <a:rPr sz="1900" spc="-66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kI </a:t>
            </a:r>
            <a:r>
              <a:rPr sz="1900" dirty="0">
                <a:latin typeface="Verdana"/>
                <a:cs typeface="Verdana"/>
              </a:rPr>
              <a:t>= </a:t>
            </a:r>
            <a:r>
              <a:rPr sz="1900" spc="-5" dirty="0">
                <a:latin typeface="Verdana"/>
                <a:cs typeface="Verdana"/>
              </a:rPr>
              <a:t>5. Dengan tambahan investasi sebesar 50 (</a:t>
            </a:r>
            <a:r>
              <a:rPr sz="1900" spc="-5" dirty="0">
                <a:latin typeface="Symbol"/>
                <a:cs typeface="Symbol"/>
              </a:rPr>
              <a:t></a:t>
            </a:r>
            <a:r>
              <a:rPr sz="1900" spc="-5" dirty="0">
                <a:latin typeface="Verdana"/>
                <a:cs typeface="Verdana"/>
              </a:rPr>
              <a:t>I </a:t>
            </a:r>
            <a:r>
              <a:rPr sz="1900" dirty="0">
                <a:latin typeface="Verdana"/>
                <a:cs typeface="Verdana"/>
              </a:rPr>
              <a:t>= 50), </a:t>
            </a:r>
            <a:r>
              <a:rPr sz="1900" spc="-6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maka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tambahan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pendapatan nasional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menjadi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653" y="3216655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4">
                <a:moveTo>
                  <a:pt x="0" y="0"/>
                </a:moveTo>
                <a:lnTo>
                  <a:pt x="70637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653" y="3854450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1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1348" y="3848998"/>
            <a:ext cx="30035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15" dirty="0">
                <a:latin typeface="Times New Roman"/>
                <a:cs typeface="Times New Roman"/>
              </a:rPr>
              <a:t>0</a:t>
            </a:r>
            <a:r>
              <a:rPr sz="1700" spc="25" dirty="0">
                <a:latin typeface="Times New Roman"/>
                <a:cs typeface="Times New Roman"/>
              </a:rPr>
              <a:t>,</a:t>
            </a:r>
            <a:r>
              <a:rPr sz="1700" spc="15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2217" y="3537419"/>
            <a:ext cx="13589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8027" y="2899718"/>
            <a:ext cx="13589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2402" y="3676902"/>
            <a:ext cx="39687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5" dirty="0">
                <a:latin typeface="Symbol"/>
                <a:cs typeface="Symbol"/>
              </a:rPr>
              <a:t>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50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1348" y="3210636"/>
            <a:ext cx="71056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140" dirty="0">
                <a:latin typeface="Times New Roman"/>
                <a:cs typeface="Times New Roman"/>
              </a:rPr>
              <a:t>(</a:t>
            </a:r>
            <a:r>
              <a:rPr sz="1700" spc="15" dirty="0">
                <a:latin typeface="Times New Roman"/>
                <a:cs typeface="Times New Roman"/>
              </a:rPr>
              <a:t>1</a:t>
            </a:r>
            <a:r>
              <a:rPr sz="1700" spc="-23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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0</a:t>
            </a:r>
            <a:r>
              <a:rPr sz="1700" spc="-50" dirty="0">
                <a:latin typeface="Times New Roman"/>
                <a:cs typeface="Times New Roman"/>
              </a:rPr>
              <a:t>,</a:t>
            </a:r>
            <a:r>
              <a:rPr sz="1700" spc="-20" dirty="0">
                <a:latin typeface="Times New Roman"/>
                <a:cs typeface="Times New Roman"/>
              </a:rPr>
              <a:t>8</a:t>
            </a:r>
            <a:r>
              <a:rPr sz="1700" spc="1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8315" y="3676902"/>
            <a:ext cx="486409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0" dirty="0">
                <a:latin typeface="Symbol"/>
                <a:cs typeface="Symbol"/>
              </a:rPr>
              <a:t></a:t>
            </a:r>
            <a:r>
              <a:rPr sz="1700" i="1" spc="10" dirty="0">
                <a:latin typeface="Times New Roman"/>
                <a:cs typeface="Times New Roman"/>
              </a:rPr>
              <a:t>Y</a:t>
            </a:r>
            <a:r>
              <a:rPr sz="1700" i="1" spc="15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4682" y="3038320"/>
            <a:ext cx="39116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5" dirty="0">
                <a:latin typeface="Symbol"/>
                <a:cs typeface="Symbol"/>
              </a:rPr>
              <a:t>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</a:t>
            </a:r>
            <a:r>
              <a:rPr sz="1700" i="1" spc="1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8315" y="3038320"/>
            <a:ext cx="486409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0" dirty="0">
                <a:latin typeface="Symbol"/>
                <a:cs typeface="Symbol"/>
              </a:rPr>
              <a:t></a:t>
            </a:r>
            <a:r>
              <a:rPr sz="1700" i="1" spc="10" dirty="0">
                <a:latin typeface="Times New Roman"/>
                <a:cs typeface="Times New Roman"/>
              </a:rPr>
              <a:t>Y</a:t>
            </a:r>
            <a:r>
              <a:rPr sz="1700" i="1" spc="15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280" y="4099097"/>
            <a:ext cx="7641590" cy="17938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78150">
              <a:lnSpc>
                <a:spcPct val="100000"/>
              </a:lnSpc>
              <a:spcBef>
                <a:spcPts val="655"/>
              </a:spcBef>
            </a:pPr>
            <a:r>
              <a:rPr sz="1700" spc="5" dirty="0">
                <a:latin typeface="Symbol"/>
                <a:cs typeface="Symbol"/>
              </a:rPr>
              <a:t></a:t>
            </a:r>
            <a:r>
              <a:rPr sz="1700" i="1" spc="15" dirty="0">
                <a:latin typeface="Times New Roman"/>
                <a:cs typeface="Times New Roman"/>
              </a:rPr>
              <a:t>Y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19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5</a:t>
            </a:r>
            <a:r>
              <a:rPr sz="1700" spc="-24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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50</a:t>
            </a:r>
            <a:endParaRPr sz="1700">
              <a:latin typeface="Times New Roman"/>
              <a:cs typeface="Times New Roman"/>
            </a:endParaRPr>
          </a:p>
          <a:p>
            <a:pPr marL="2978150">
              <a:lnSpc>
                <a:spcPct val="100000"/>
              </a:lnSpc>
              <a:spcBef>
                <a:spcPts val="565"/>
              </a:spcBef>
            </a:pPr>
            <a:r>
              <a:rPr sz="1700" spc="10" dirty="0">
                <a:latin typeface="Symbol"/>
                <a:cs typeface="Symbol"/>
              </a:rPr>
              <a:t></a:t>
            </a:r>
            <a:r>
              <a:rPr sz="1700" i="1" spc="10" dirty="0">
                <a:latin typeface="Times New Roman"/>
                <a:cs typeface="Times New Roman"/>
              </a:rPr>
              <a:t>Y</a:t>
            </a:r>
            <a:r>
              <a:rPr sz="1700" i="1" spc="19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250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1400"/>
              </a:lnSpc>
              <a:spcBef>
                <a:spcPts val="5"/>
              </a:spcBef>
              <a:buChar char="•"/>
              <a:tabLst>
                <a:tab pos="286385" algn="l"/>
                <a:tab pos="287020" algn="l"/>
              </a:tabLst>
            </a:pPr>
            <a:r>
              <a:rPr sz="1800" spc="-5" dirty="0">
                <a:latin typeface="Arial"/>
                <a:cs typeface="Arial"/>
              </a:rPr>
              <a:t>Dengan demikian keseimbangan pendapatan nasional yang baru </a:t>
            </a:r>
            <a:r>
              <a:rPr sz="1800" spc="-10" dirty="0">
                <a:latin typeface="Arial"/>
                <a:cs typeface="Arial"/>
              </a:rPr>
              <a:t>adalah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Y0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500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 250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750.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75E23DF-81ED-49A5-849D-6A7AFD0DB5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25500" y="2540011"/>
            <a:ext cx="775081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ANALISIS</a:t>
            </a:r>
            <a:r>
              <a:rPr spc="-75" dirty="0"/>
              <a:t> </a:t>
            </a:r>
            <a:r>
              <a:rPr dirty="0"/>
              <a:t>PENDAPATAN </a:t>
            </a:r>
            <a:r>
              <a:rPr spc="-1135" dirty="0"/>
              <a:t> </a:t>
            </a:r>
            <a:r>
              <a:rPr dirty="0"/>
              <a:t>NASIONAL </a:t>
            </a:r>
            <a:r>
              <a:rPr spc="-5" dirty="0"/>
              <a:t>EMPAT </a:t>
            </a:r>
            <a:r>
              <a:rPr dirty="0"/>
              <a:t> </a:t>
            </a:r>
            <a:r>
              <a:rPr spc="-5" dirty="0"/>
              <a:t>SEKTOR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5CBE8-4C00-490B-A070-6DBFE07314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0" y="268732"/>
            <a:ext cx="7467599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5" dirty="0"/>
              <a:t>Arus</a:t>
            </a:r>
            <a:r>
              <a:rPr sz="2900" spc="10" dirty="0"/>
              <a:t> </a:t>
            </a:r>
            <a:r>
              <a:rPr sz="2900" spc="-5" dirty="0"/>
              <a:t>Melingkar</a:t>
            </a:r>
            <a:r>
              <a:rPr sz="2900" spc="15" dirty="0"/>
              <a:t> </a:t>
            </a:r>
            <a:r>
              <a:rPr sz="2900" spc="-5" dirty="0"/>
              <a:t>Perekonomian</a:t>
            </a:r>
            <a:r>
              <a:rPr sz="2900" spc="5" dirty="0"/>
              <a:t> </a:t>
            </a:r>
            <a:r>
              <a:rPr sz="2900" spc="-5" dirty="0"/>
              <a:t>4</a:t>
            </a:r>
            <a:r>
              <a:rPr sz="2900" spc="10" dirty="0"/>
              <a:t> </a:t>
            </a:r>
            <a:r>
              <a:rPr sz="2900" spc="-5" dirty="0"/>
              <a:t>Sektor</a:t>
            </a:r>
            <a:endParaRPr sz="29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900" y="1816101"/>
            <a:ext cx="7467599" cy="4419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73972-A136-4D9E-B342-65A84A39BC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659" y="441609"/>
            <a:ext cx="7845667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Arus</a:t>
            </a:r>
            <a:r>
              <a:rPr dirty="0"/>
              <a:t> </a:t>
            </a:r>
            <a:r>
              <a:rPr spc="-5" dirty="0"/>
              <a:t>Melingkar</a:t>
            </a:r>
            <a:r>
              <a:rPr spc="5" dirty="0"/>
              <a:t> </a:t>
            </a:r>
            <a:r>
              <a:rPr spc="-10" dirty="0"/>
              <a:t>(</a:t>
            </a:r>
            <a:r>
              <a:rPr i="1" spc="-10" dirty="0">
                <a:latin typeface="Times New Roman"/>
                <a:cs typeface="Times New Roman"/>
              </a:rPr>
              <a:t>Circular</a:t>
            </a:r>
            <a:r>
              <a:rPr i="1" spc="-5" dirty="0">
                <a:latin typeface="Times New Roman"/>
                <a:cs typeface="Times New Roman"/>
              </a:rPr>
              <a:t> Flow</a:t>
            </a:r>
            <a:r>
              <a:rPr spc="-5" dirty="0"/>
              <a:t>)</a:t>
            </a:r>
            <a:r>
              <a:rPr spc="5" dirty="0"/>
              <a:t> </a:t>
            </a:r>
            <a:r>
              <a:rPr spc="-10" dirty="0"/>
              <a:t>dalam </a:t>
            </a:r>
            <a:r>
              <a:rPr spc="-710" dirty="0"/>
              <a:t> </a:t>
            </a:r>
            <a:r>
              <a:rPr spc="-5" dirty="0"/>
              <a:t>Perekonomian 2</a:t>
            </a:r>
            <a:r>
              <a:rPr dirty="0"/>
              <a:t> </a:t>
            </a:r>
            <a:r>
              <a:rPr spc="-5" dirty="0"/>
              <a:t>Sektor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46567" y="3216465"/>
            <a:ext cx="1826895" cy="1031875"/>
            <a:chOff x="1746567" y="3216465"/>
            <a:chExt cx="1826895" cy="1031875"/>
          </a:xfrm>
        </p:grpSpPr>
        <p:sp>
          <p:nvSpPr>
            <p:cNvPr id="4" name="object 4"/>
            <p:cNvSpPr/>
            <p:nvPr/>
          </p:nvSpPr>
          <p:spPr>
            <a:xfrm>
              <a:off x="1751329" y="3221227"/>
              <a:ext cx="1817370" cy="1022350"/>
            </a:xfrm>
            <a:custGeom>
              <a:avLst/>
              <a:gdLst/>
              <a:ahLst/>
              <a:cxnLst/>
              <a:rect l="l" t="t" r="r" b="b"/>
              <a:pathLst>
                <a:path w="1817370" h="1022350">
                  <a:moveTo>
                    <a:pt x="1817369" y="1021841"/>
                  </a:moveTo>
                  <a:lnTo>
                    <a:pt x="1817369" y="0"/>
                  </a:lnTo>
                  <a:lnTo>
                    <a:pt x="0" y="0"/>
                  </a:lnTo>
                  <a:lnTo>
                    <a:pt x="0" y="1021841"/>
                  </a:lnTo>
                  <a:lnTo>
                    <a:pt x="1817369" y="1021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1329" y="3221227"/>
              <a:ext cx="1817370" cy="1022350"/>
            </a:xfrm>
            <a:custGeom>
              <a:avLst/>
              <a:gdLst/>
              <a:ahLst/>
              <a:cxnLst/>
              <a:rect l="l" t="t" r="r" b="b"/>
              <a:pathLst>
                <a:path w="1817370" h="1022350">
                  <a:moveTo>
                    <a:pt x="0" y="0"/>
                  </a:moveTo>
                  <a:lnTo>
                    <a:pt x="0" y="1021841"/>
                  </a:lnTo>
                  <a:lnTo>
                    <a:pt x="1817369" y="1021841"/>
                  </a:lnTo>
                  <a:lnTo>
                    <a:pt x="1817369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45894" y="3527044"/>
            <a:ext cx="142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Rumah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Tangga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29185" y="3216465"/>
            <a:ext cx="1828164" cy="1031875"/>
            <a:chOff x="5929185" y="3216465"/>
            <a:chExt cx="1828164" cy="1031875"/>
          </a:xfrm>
        </p:grpSpPr>
        <p:sp>
          <p:nvSpPr>
            <p:cNvPr id="8" name="object 8"/>
            <p:cNvSpPr/>
            <p:nvPr/>
          </p:nvSpPr>
          <p:spPr>
            <a:xfrm>
              <a:off x="5933947" y="3221227"/>
              <a:ext cx="1818639" cy="1022350"/>
            </a:xfrm>
            <a:custGeom>
              <a:avLst/>
              <a:gdLst/>
              <a:ahLst/>
              <a:cxnLst/>
              <a:rect l="l" t="t" r="r" b="b"/>
              <a:pathLst>
                <a:path w="1818640" h="1022350">
                  <a:moveTo>
                    <a:pt x="1818131" y="1021841"/>
                  </a:moveTo>
                  <a:lnTo>
                    <a:pt x="1818131" y="0"/>
                  </a:lnTo>
                  <a:lnTo>
                    <a:pt x="0" y="0"/>
                  </a:lnTo>
                  <a:lnTo>
                    <a:pt x="0" y="1021841"/>
                  </a:lnTo>
                  <a:lnTo>
                    <a:pt x="1818131" y="1021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3947" y="3221227"/>
              <a:ext cx="1818639" cy="1022350"/>
            </a:xfrm>
            <a:custGeom>
              <a:avLst/>
              <a:gdLst/>
              <a:ahLst/>
              <a:cxnLst/>
              <a:rect l="l" t="t" r="r" b="b"/>
              <a:pathLst>
                <a:path w="1818640" h="1022350">
                  <a:moveTo>
                    <a:pt x="0" y="0"/>
                  </a:moveTo>
                  <a:lnTo>
                    <a:pt x="0" y="1021841"/>
                  </a:lnTo>
                  <a:lnTo>
                    <a:pt x="1818131" y="1021841"/>
                  </a:lnTo>
                  <a:lnTo>
                    <a:pt x="1818131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05702" y="3527044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Swasta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76704" y="2193861"/>
            <a:ext cx="5133975" cy="3076575"/>
            <a:chOff x="2076704" y="2193861"/>
            <a:chExt cx="5133975" cy="3076575"/>
          </a:xfrm>
        </p:grpSpPr>
        <p:sp>
          <p:nvSpPr>
            <p:cNvPr id="12" name="object 12"/>
            <p:cNvSpPr/>
            <p:nvPr/>
          </p:nvSpPr>
          <p:spPr>
            <a:xfrm>
              <a:off x="2478278" y="2709925"/>
              <a:ext cx="4364355" cy="511809"/>
            </a:xfrm>
            <a:custGeom>
              <a:avLst/>
              <a:gdLst/>
              <a:ahLst/>
              <a:cxnLst/>
              <a:rect l="l" t="t" r="r" b="b"/>
              <a:pathLst>
                <a:path w="4364355" h="511810">
                  <a:moveTo>
                    <a:pt x="0" y="511301"/>
                  </a:moveTo>
                  <a:lnTo>
                    <a:pt x="0" y="0"/>
                  </a:lnTo>
                </a:path>
                <a:path w="4364355" h="511810">
                  <a:moveTo>
                    <a:pt x="0" y="0"/>
                  </a:moveTo>
                  <a:lnTo>
                    <a:pt x="436397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4151" y="2705353"/>
              <a:ext cx="76200" cy="516255"/>
            </a:xfrm>
            <a:custGeom>
              <a:avLst/>
              <a:gdLst/>
              <a:ahLst/>
              <a:cxnLst/>
              <a:rect l="l" t="t" r="r" b="b"/>
              <a:pathLst>
                <a:path w="76200" h="516255">
                  <a:moveTo>
                    <a:pt x="76200" y="439673"/>
                  </a:moveTo>
                  <a:lnTo>
                    <a:pt x="0" y="439673"/>
                  </a:lnTo>
                  <a:lnTo>
                    <a:pt x="33527" y="506729"/>
                  </a:lnTo>
                  <a:lnTo>
                    <a:pt x="33527" y="451865"/>
                  </a:lnTo>
                  <a:lnTo>
                    <a:pt x="34290" y="455675"/>
                  </a:lnTo>
                  <a:lnTo>
                    <a:pt x="38100" y="457199"/>
                  </a:lnTo>
                  <a:lnTo>
                    <a:pt x="41148" y="455675"/>
                  </a:lnTo>
                  <a:lnTo>
                    <a:pt x="42672" y="451865"/>
                  </a:lnTo>
                  <a:lnTo>
                    <a:pt x="42672" y="506729"/>
                  </a:lnTo>
                  <a:lnTo>
                    <a:pt x="76200" y="439673"/>
                  </a:lnTo>
                  <a:close/>
                </a:path>
                <a:path w="76200" h="516255">
                  <a:moveTo>
                    <a:pt x="42672" y="439673"/>
                  </a:moveTo>
                  <a:lnTo>
                    <a:pt x="42672" y="4571"/>
                  </a:lnTo>
                  <a:lnTo>
                    <a:pt x="41148" y="762"/>
                  </a:lnTo>
                  <a:lnTo>
                    <a:pt x="38100" y="0"/>
                  </a:lnTo>
                  <a:lnTo>
                    <a:pt x="34290" y="762"/>
                  </a:lnTo>
                  <a:lnTo>
                    <a:pt x="33527" y="4571"/>
                  </a:lnTo>
                  <a:lnTo>
                    <a:pt x="33527" y="439673"/>
                  </a:lnTo>
                  <a:lnTo>
                    <a:pt x="42672" y="439673"/>
                  </a:lnTo>
                  <a:close/>
                </a:path>
                <a:path w="76200" h="516255">
                  <a:moveTo>
                    <a:pt x="42672" y="506729"/>
                  </a:moveTo>
                  <a:lnTo>
                    <a:pt x="42672" y="451865"/>
                  </a:lnTo>
                  <a:lnTo>
                    <a:pt x="41148" y="455675"/>
                  </a:lnTo>
                  <a:lnTo>
                    <a:pt x="38100" y="457199"/>
                  </a:lnTo>
                  <a:lnTo>
                    <a:pt x="34290" y="455675"/>
                  </a:lnTo>
                  <a:lnTo>
                    <a:pt x="33527" y="451865"/>
                  </a:lnTo>
                  <a:lnTo>
                    <a:pt x="33527" y="506729"/>
                  </a:lnTo>
                  <a:lnTo>
                    <a:pt x="38100" y="515873"/>
                  </a:lnTo>
                  <a:lnTo>
                    <a:pt x="42672" y="5067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4804" y="2198623"/>
              <a:ext cx="5091430" cy="1022985"/>
            </a:xfrm>
            <a:custGeom>
              <a:avLst/>
              <a:gdLst/>
              <a:ahLst/>
              <a:cxnLst/>
              <a:rect l="l" t="t" r="r" b="b"/>
              <a:pathLst>
                <a:path w="5091430" h="1022985">
                  <a:moveTo>
                    <a:pt x="5090922" y="1022603"/>
                  </a:moveTo>
                  <a:lnTo>
                    <a:pt x="5090922" y="0"/>
                  </a:lnTo>
                </a:path>
                <a:path w="5091430" h="1022985">
                  <a:moveTo>
                    <a:pt x="50909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6704" y="2194051"/>
              <a:ext cx="76200" cy="1027430"/>
            </a:xfrm>
            <a:custGeom>
              <a:avLst/>
              <a:gdLst/>
              <a:ahLst/>
              <a:cxnLst/>
              <a:rect l="l" t="t" r="r" b="b"/>
              <a:pathLst>
                <a:path w="76200" h="1027430">
                  <a:moveTo>
                    <a:pt x="76200" y="950976"/>
                  </a:moveTo>
                  <a:lnTo>
                    <a:pt x="0" y="950976"/>
                  </a:lnTo>
                  <a:lnTo>
                    <a:pt x="32765" y="1016507"/>
                  </a:lnTo>
                  <a:lnTo>
                    <a:pt x="32765" y="963168"/>
                  </a:lnTo>
                  <a:lnTo>
                    <a:pt x="34289" y="966977"/>
                  </a:lnTo>
                  <a:lnTo>
                    <a:pt x="38100" y="968501"/>
                  </a:lnTo>
                  <a:lnTo>
                    <a:pt x="41147" y="966977"/>
                  </a:lnTo>
                  <a:lnTo>
                    <a:pt x="42671" y="963168"/>
                  </a:lnTo>
                  <a:lnTo>
                    <a:pt x="42671" y="1018032"/>
                  </a:lnTo>
                  <a:lnTo>
                    <a:pt x="76200" y="950976"/>
                  </a:lnTo>
                  <a:close/>
                </a:path>
                <a:path w="76200" h="1027430">
                  <a:moveTo>
                    <a:pt x="42671" y="950976"/>
                  </a:moveTo>
                  <a:lnTo>
                    <a:pt x="42671" y="4572"/>
                  </a:lnTo>
                  <a:lnTo>
                    <a:pt x="41147" y="1524"/>
                  </a:lnTo>
                  <a:lnTo>
                    <a:pt x="38099" y="0"/>
                  </a:lnTo>
                  <a:lnTo>
                    <a:pt x="34289" y="1524"/>
                  </a:lnTo>
                  <a:lnTo>
                    <a:pt x="32765" y="4572"/>
                  </a:lnTo>
                  <a:lnTo>
                    <a:pt x="32765" y="950976"/>
                  </a:lnTo>
                  <a:lnTo>
                    <a:pt x="42671" y="950976"/>
                  </a:lnTo>
                  <a:close/>
                </a:path>
                <a:path w="76200" h="1027430">
                  <a:moveTo>
                    <a:pt x="42671" y="1018032"/>
                  </a:moveTo>
                  <a:lnTo>
                    <a:pt x="42671" y="963168"/>
                  </a:lnTo>
                  <a:lnTo>
                    <a:pt x="41147" y="966977"/>
                  </a:lnTo>
                  <a:lnTo>
                    <a:pt x="38100" y="968501"/>
                  </a:lnTo>
                  <a:lnTo>
                    <a:pt x="34289" y="966977"/>
                  </a:lnTo>
                  <a:lnTo>
                    <a:pt x="32765" y="963168"/>
                  </a:lnTo>
                  <a:lnTo>
                    <a:pt x="32765" y="1016507"/>
                  </a:lnTo>
                  <a:lnTo>
                    <a:pt x="38100" y="1027176"/>
                  </a:lnTo>
                  <a:lnTo>
                    <a:pt x="42671" y="1018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4804" y="4754372"/>
              <a:ext cx="5091430" cy="511809"/>
            </a:xfrm>
            <a:custGeom>
              <a:avLst/>
              <a:gdLst/>
              <a:ahLst/>
              <a:cxnLst/>
              <a:rect l="l" t="t" r="r" b="b"/>
              <a:pathLst>
                <a:path w="5091430" h="511810">
                  <a:moveTo>
                    <a:pt x="363473" y="0"/>
                  </a:moveTo>
                  <a:lnTo>
                    <a:pt x="4727447" y="0"/>
                  </a:lnTo>
                </a:path>
                <a:path w="5091430" h="511810">
                  <a:moveTo>
                    <a:pt x="5090921" y="511301"/>
                  </a:moveTo>
                  <a:lnTo>
                    <a:pt x="0" y="5113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69032" y="2736087"/>
            <a:ext cx="3981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tanah,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kapital,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tenaga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kerja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entrepreneurship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10041" y="4225544"/>
            <a:ext cx="5133975" cy="1027430"/>
            <a:chOff x="2110041" y="4225544"/>
            <a:chExt cx="5133975" cy="1027430"/>
          </a:xfrm>
        </p:grpSpPr>
        <p:sp>
          <p:nvSpPr>
            <p:cNvPr id="19" name="object 19"/>
            <p:cNvSpPr/>
            <p:nvPr/>
          </p:nvSpPr>
          <p:spPr>
            <a:xfrm>
              <a:off x="6842251" y="4243070"/>
              <a:ext cx="0" cy="511809"/>
            </a:xfrm>
            <a:custGeom>
              <a:avLst/>
              <a:gdLst/>
              <a:ahLst/>
              <a:cxnLst/>
              <a:rect l="l" t="t" r="r" b="b"/>
              <a:pathLst>
                <a:path h="511810">
                  <a:moveTo>
                    <a:pt x="0" y="0"/>
                  </a:moveTo>
                  <a:lnTo>
                    <a:pt x="0" y="51130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40178" y="4225543"/>
              <a:ext cx="4803775" cy="1027430"/>
            </a:xfrm>
            <a:custGeom>
              <a:avLst/>
              <a:gdLst/>
              <a:ahLst/>
              <a:cxnLst/>
              <a:rect l="l" t="t" r="r" b="b"/>
              <a:pathLst>
                <a:path w="4803775" h="1027429">
                  <a:moveTo>
                    <a:pt x="76200" y="93726"/>
                  </a:moveTo>
                  <a:lnTo>
                    <a:pt x="38100" y="17526"/>
                  </a:lnTo>
                  <a:lnTo>
                    <a:pt x="0" y="93726"/>
                  </a:lnTo>
                  <a:lnTo>
                    <a:pt x="32766" y="93726"/>
                  </a:lnTo>
                  <a:lnTo>
                    <a:pt x="32766" y="528828"/>
                  </a:lnTo>
                  <a:lnTo>
                    <a:pt x="34290" y="532638"/>
                  </a:lnTo>
                  <a:lnTo>
                    <a:pt x="38100" y="533400"/>
                  </a:lnTo>
                  <a:lnTo>
                    <a:pt x="41148" y="532638"/>
                  </a:lnTo>
                  <a:lnTo>
                    <a:pt x="42672" y="528828"/>
                  </a:lnTo>
                  <a:lnTo>
                    <a:pt x="42672" y="93726"/>
                  </a:lnTo>
                  <a:lnTo>
                    <a:pt x="76200" y="93726"/>
                  </a:lnTo>
                  <a:close/>
                </a:path>
                <a:path w="4803775" h="1027429">
                  <a:moveTo>
                    <a:pt x="4803648" y="76200"/>
                  </a:moveTo>
                  <a:lnTo>
                    <a:pt x="4765548" y="0"/>
                  </a:lnTo>
                  <a:lnTo>
                    <a:pt x="4727448" y="76200"/>
                  </a:lnTo>
                  <a:lnTo>
                    <a:pt x="4760976" y="76200"/>
                  </a:lnTo>
                  <a:lnTo>
                    <a:pt x="4760976" y="1022604"/>
                  </a:lnTo>
                  <a:lnTo>
                    <a:pt x="4761738" y="1026414"/>
                  </a:lnTo>
                  <a:lnTo>
                    <a:pt x="4765548" y="1027176"/>
                  </a:lnTo>
                  <a:lnTo>
                    <a:pt x="4768596" y="1026414"/>
                  </a:lnTo>
                  <a:lnTo>
                    <a:pt x="4770120" y="1022604"/>
                  </a:lnTo>
                  <a:lnTo>
                    <a:pt x="4770120" y="76200"/>
                  </a:lnTo>
                  <a:lnTo>
                    <a:pt x="480364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14804" y="4225544"/>
              <a:ext cx="0" cy="1022985"/>
            </a:xfrm>
            <a:custGeom>
              <a:avLst/>
              <a:gdLst/>
              <a:ahLst/>
              <a:cxnLst/>
              <a:rect l="l" t="t" r="r" b="b"/>
              <a:pathLst>
                <a:path h="1022985">
                  <a:moveTo>
                    <a:pt x="0" y="0"/>
                  </a:moveTo>
                  <a:lnTo>
                    <a:pt x="0" y="102260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78553" y="4269994"/>
            <a:ext cx="13258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Barang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jasa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5478" y="1714204"/>
            <a:ext cx="24091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Sewa,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bunga,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upah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36467" y="5274242"/>
            <a:ext cx="3630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Pengeluaran</a:t>
            </a:r>
            <a:r>
              <a:rPr sz="1600" spc="-5" dirty="0">
                <a:latin typeface="Times New Roman"/>
                <a:cs typeface="Times New Roman"/>
              </a:rPr>
              <a:t> untuk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membeli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barang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dan</a:t>
            </a:r>
            <a:r>
              <a:rPr sz="1600" dirty="0">
                <a:latin typeface="Times New Roman"/>
                <a:cs typeface="Times New Roman"/>
              </a:rPr>
              <a:t> jasa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F6B30B8-46D3-4405-821B-D132882AA8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975" y="4913439"/>
            <a:ext cx="8248650" cy="1548130"/>
            <a:chOff x="434975" y="4913439"/>
            <a:chExt cx="8248650" cy="1548130"/>
          </a:xfrm>
        </p:grpSpPr>
        <p:sp>
          <p:nvSpPr>
            <p:cNvPr id="3" name="object 3"/>
            <p:cNvSpPr/>
            <p:nvPr/>
          </p:nvSpPr>
          <p:spPr>
            <a:xfrm>
              <a:off x="2636773" y="4918202"/>
              <a:ext cx="3086100" cy="1538605"/>
            </a:xfrm>
            <a:custGeom>
              <a:avLst/>
              <a:gdLst/>
              <a:ahLst/>
              <a:cxnLst/>
              <a:rect l="l" t="t" r="r" b="b"/>
              <a:pathLst>
                <a:path w="3086100" h="1538604">
                  <a:moveTo>
                    <a:pt x="0" y="0"/>
                  </a:moveTo>
                  <a:lnTo>
                    <a:pt x="0" y="1538477"/>
                  </a:lnTo>
                </a:path>
                <a:path w="3086100" h="1538604">
                  <a:moveTo>
                    <a:pt x="0" y="912876"/>
                  </a:moveTo>
                  <a:lnTo>
                    <a:pt x="3086100" y="912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36773" y="5489702"/>
              <a:ext cx="2971800" cy="0"/>
            </a:xfrm>
            <a:custGeom>
              <a:avLst/>
              <a:gdLst/>
              <a:ahLst/>
              <a:cxnLst/>
              <a:rect l="l" t="t" r="r" b="b"/>
              <a:pathLst>
                <a:path w="2971800">
                  <a:moveTo>
                    <a:pt x="0" y="0"/>
                  </a:moveTo>
                  <a:lnTo>
                    <a:pt x="29718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9673" y="5165852"/>
              <a:ext cx="2019300" cy="1008380"/>
            </a:xfrm>
            <a:custGeom>
              <a:avLst/>
              <a:gdLst/>
              <a:ahLst/>
              <a:cxnLst/>
              <a:rect l="l" t="t" r="r" b="b"/>
              <a:pathLst>
                <a:path w="2019300" h="1008379">
                  <a:moveTo>
                    <a:pt x="0" y="1008126"/>
                  </a:moveTo>
                  <a:lnTo>
                    <a:pt x="2019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4000" y="268732"/>
            <a:ext cx="8226299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900" spc="-5" dirty="0"/>
              <a:t>Perhitungan Keseimbangan </a:t>
            </a:r>
            <a:r>
              <a:rPr sz="2900" spc="-710" dirty="0"/>
              <a:t> </a:t>
            </a:r>
            <a:r>
              <a:rPr sz="2900" spc="-5" dirty="0"/>
              <a:t>Pendapatan</a:t>
            </a:r>
            <a:r>
              <a:rPr sz="2900" dirty="0"/>
              <a:t> </a:t>
            </a:r>
            <a:r>
              <a:rPr sz="2900" spc="-5" dirty="0"/>
              <a:t>Nasional</a:t>
            </a:r>
            <a:endParaRPr sz="29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589148" y="1822576"/>
            <a:ext cx="3138805" cy="2787650"/>
            <a:chOff x="2589148" y="1822576"/>
            <a:chExt cx="3138805" cy="2787650"/>
          </a:xfrm>
        </p:grpSpPr>
        <p:sp>
          <p:nvSpPr>
            <p:cNvPr id="8" name="object 8"/>
            <p:cNvSpPr/>
            <p:nvPr/>
          </p:nvSpPr>
          <p:spPr>
            <a:xfrm>
              <a:off x="2636773" y="1857247"/>
              <a:ext cx="3086100" cy="2743200"/>
            </a:xfrm>
            <a:custGeom>
              <a:avLst/>
              <a:gdLst/>
              <a:ahLst/>
              <a:cxnLst/>
              <a:rect l="l" t="t" r="r" b="b"/>
              <a:pathLst>
                <a:path w="3086100" h="2743200">
                  <a:moveTo>
                    <a:pt x="0" y="0"/>
                  </a:moveTo>
                  <a:lnTo>
                    <a:pt x="0" y="2743200"/>
                  </a:lnTo>
                </a:path>
                <a:path w="3086100" h="2743200">
                  <a:moveTo>
                    <a:pt x="0" y="2489454"/>
                  </a:moveTo>
                  <a:lnTo>
                    <a:pt x="3086100" y="248945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6773" y="1832101"/>
              <a:ext cx="2857500" cy="2768600"/>
            </a:xfrm>
            <a:custGeom>
              <a:avLst/>
              <a:gdLst/>
              <a:ahLst/>
              <a:cxnLst/>
              <a:rect l="l" t="t" r="r" b="b"/>
              <a:pathLst>
                <a:path w="2857500" h="2768600">
                  <a:moveTo>
                    <a:pt x="0" y="1943100"/>
                  </a:moveTo>
                  <a:lnTo>
                    <a:pt x="2857499" y="457199"/>
                  </a:lnTo>
                </a:path>
                <a:path w="2857500" h="2768600">
                  <a:moveTo>
                    <a:pt x="0" y="2768346"/>
                  </a:moveTo>
                  <a:lnTo>
                    <a:pt x="2647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8673" y="2119375"/>
              <a:ext cx="2743200" cy="1371600"/>
            </a:xfrm>
            <a:custGeom>
              <a:avLst/>
              <a:gdLst/>
              <a:ahLst/>
              <a:cxnLst/>
              <a:rect l="l" t="t" r="r" b="b"/>
              <a:pathLst>
                <a:path w="2743200" h="1371600">
                  <a:moveTo>
                    <a:pt x="0" y="1371600"/>
                  </a:moveTo>
                  <a:lnTo>
                    <a:pt x="2743199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97576" y="437515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6576" y="4946650"/>
            <a:ext cx="115379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S+T+M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I+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1376" y="2033523"/>
            <a:ext cx="845185" cy="3784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5100" marR="5080" indent="-152400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latin typeface="Times New Roman"/>
                <a:cs typeface="Times New Roman"/>
              </a:rPr>
              <a:t>Y=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7676" y="5859526"/>
            <a:ext cx="101219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435"/>
              </a:lnSpc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9576" y="1885696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7676" y="437515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09532" y="1817814"/>
            <a:ext cx="2657475" cy="2501900"/>
            <a:chOff x="2609532" y="1817814"/>
            <a:chExt cx="2657475" cy="2501900"/>
          </a:xfrm>
        </p:grpSpPr>
        <p:sp>
          <p:nvSpPr>
            <p:cNvPr id="18" name="object 18"/>
            <p:cNvSpPr/>
            <p:nvPr/>
          </p:nvSpPr>
          <p:spPr>
            <a:xfrm>
              <a:off x="2623820" y="1832101"/>
              <a:ext cx="2628900" cy="1371600"/>
            </a:xfrm>
            <a:custGeom>
              <a:avLst/>
              <a:gdLst/>
              <a:ahLst/>
              <a:cxnLst/>
              <a:rect l="l" t="t" r="r" b="b"/>
              <a:pathLst>
                <a:path w="2628900" h="1371600">
                  <a:moveTo>
                    <a:pt x="0" y="1371600"/>
                  </a:moveTo>
                  <a:lnTo>
                    <a:pt x="26289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08474" y="2034793"/>
              <a:ext cx="0" cy="2284730"/>
            </a:xfrm>
            <a:custGeom>
              <a:avLst/>
              <a:gdLst/>
              <a:ahLst/>
              <a:cxnLst/>
              <a:rect l="l" t="t" r="r" b="b"/>
              <a:pathLst>
                <a:path h="2284729">
                  <a:moveTo>
                    <a:pt x="0" y="0"/>
                  </a:moveTo>
                  <a:lnTo>
                    <a:pt x="0" y="2284476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9776" y="1936750"/>
            <a:ext cx="1277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75" dirty="0">
                <a:latin typeface="Times New Roman"/>
                <a:cs typeface="Times New Roman"/>
              </a:rPr>
              <a:t>Y</a:t>
            </a:r>
            <a:r>
              <a:rPr sz="1800" spc="-914" baseline="18518" dirty="0">
                <a:latin typeface="Times New Roman"/>
                <a:cs typeface="Times New Roman"/>
              </a:rPr>
              <a:t>Y</a:t>
            </a:r>
            <a:r>
              <a:rPr sz="1200" spc="-80" dirty="0">
                <a:latin typeface="Times New Roman"/>
                <a:cs typeface="Times New Roman"/>
              </a:rPr>
              <a:t>=</a:t>
            </a:r>
            <a:r>
              <a:rPr sz="1800" spc="-457" baseline="18518" dirty="0">
                <a:latin typeface="Times New Roman"/>
                <a:cs typeface="Times New Roman"/>
              </a:rPr>
              <a:t>=</a:t>
            </a:r>
            <a:r>
              <a:rPr sz="1200" spc="-200" dirty="0">
                <a:latin typeface="Times New Roman"/>
                <a:cs typeface="Times New Roman"/>
              </a:rPr>
              <a:t>C</a:t>
            </a:r>
            <a:r>
              <a:rPr sz="1800" spc="-359" baseline="18518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G+X-M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98673" y="4662170"/>
            <a:ext cx="2743200" cy="1143000"/>
            <a:chOff x="2598673" y="4662170"/>
            <a:chExt cx="2743200" cy="1143000"/>
          </a:xfrm>
        </p:grpSpPr>
        <p:sp>
          <p:nvSpPr>
            <p:cNvPr id="22" name="object 22"/>
            <p:cNvSpPr/>
            <p:nvPr/>
          </p:nvSpPr>
          <p:spPr>
            <a:xfrm>
              <a:off x="2598673" y="5233670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1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46573" y="4662170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6F70A37-342C-44C0-AFF2-029133E18D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698" y="673100"/>
            <a:ext cx="8454899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900" spc="-5" dirty="0" err="1"/>
              <a:t>Keseimbangan</a:t>
            </a:r>
            <a:r>
              <a:rPr sz="2900" spc="-5" dirty="0"/>
              <a:t> </a:t>
            </a:r>
            <a:r>
              <a:rPr sz="2900" spc="-710" dirty="0"/>
              <a:t> </a:t>
            </a:r>
            <a:r>
              <a:rPr sz="2900" spc="-5" dirty="0"/>
              <a:t>Pendapatan</a:t>
            </a:r>
            <a:r>
              <a:rPr sz="2900" dirty="0"/>
              <a:t> </a:t>
            </a:r>
            <a:r>
              <a:rPr sz="2900" spc="-5" dirty="0"/>
              <a:t>Nasional</a:t>
            </a:r>
            <a:endParaRPr sz="2900" dirty="0"/>
          </a:p>
        </p:txBody>
      </p:sp>
      <p:sp>
        <p:nvSpPr>
          <p:cNvPr id="3" name="object 3"/>
          <p:cNvSpPr/>
          <p:nvPr/>
        </p:nvSpPr>
        <p:spPr>
          <a:xfrm>
            <a:off x="3148076" y="4863338"/>
            <a:ext cx="2915920" cy="0"/>
          </a:xfrm>
          <a:custGeom>
            <a:avLst/>
            <a:gdLst/>
            <a:ahLst/>
            <a:cxnLst/>
            <a:rect l="l" t="t" r="r" b="b"/>
            <a:pathLst>
              <a:path w="2915920">
                <a:moveTo>
                  <a:pt x="0" y="0"/>
                </a:moveTo>
                <a:lnTo>
                  <a:pt x="2915412" y="0"/>
                </a:lnTo>
              </a:path>
            </a:pathLst>
          </a:custGeom>
          <a:ln w="8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5901" y="1614424"/>
            <a:ext cx="7567295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buClr>
                <a:srgbClr val="CC9A00"/>
              </a:buClr>
              <a:buSzPct val="631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sz="1900" dirty="0">
                <a:latin typeface="Arial"/>
                <a:cs typeface="Arial"/>
              </a:rPr>
              <a:t>Keseimbangan pendapatan nasional untuk perekonomian 4 sektor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dengan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pajak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lumpsum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dan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fungsi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impor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eksogen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adalah: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2291715">
              <a:lnSpc>
                <a:spcPct val="100000"/>
              </a:lnSpc>
              <a:spcBef>
                <a:spcPts val="1475"/>
              </a:spcBef>
            </a:pPr>
            <a:r>
              <a:rPr sz="1600" i="1" spc="10" dirty="0">
                <a:latin typeface="Times New Roman"/>
                <a:cs typeface="Times New Roman"/>
              </a:rPr>
              <a:t>Y 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C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90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endParaRPr sz="1425" baseline="-23391">
              <a:latin typeface="Times New Roman"/>
              <a:cs typeface="Times New Roman"/>
            </a:endParaRPr>
          </a:p>
          <a:p>
            <a:pPr marL="2291715">
              <a:lnSpc>
                <a:spcPct val="100000"/>
              </a:lnSpc>
              <a:spcBef>
                <a:spcPts val="545"/>
              </a:spcBef>
            </a:pPr>
            <a:r>
              <a:rPr sz="1600" i="1" spc="10" dirty="0">
                <a:latin typeface="Times New Roman"/>
                <a:cs typeface="Times New Roman"/>
              </a:rPr>
              <a:t>Y 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</a:t>
            </a:r>
            <a:r>
              <a:rPr sz="1600" i="1" spc="-85" dirty="0">
                <a:latin typeface="Times New Roman"/>
                <a:cs typeface="Times New Roman"/>
              </a:rPr>
              <a:t>Y</a:t>
            </a:r>
            <a:r>
              <a:rPr sz="1425" i="1" spc="-7" baseline="-23391" dirty="0">
                <a:latin typeface="Times New Roman"/>
                <a:cs typeface="Times New Roman"/>
              </a:rPr>
              <a:t>d</a:t>
            </a:r>
            <a:r>
              <a:rPr sz="1425" i="1" baseline="-23391" dirty="0">
                <a:latin typeface="Times New Roman"/>
                <a:cs typeface="Times New Roman"/>
              </a:rPr>
              <a:t> </a:t>
            </a:r>
            <a:r>
              <a:rPr sz="1425" i="1" spc="14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90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5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endParaRPr sz="1425" baseline="-23391">
              <a:latin typeface="Times New Roman"/>
              <a:cs typeface="Times New Roman"/>
            </a:endParaRPr>
          </a:p>
          <a:p>
            <a:pPr marL="2291715" marR="1593850">
              <a:lnSpc>
                <a:spcPct val="128400"/>
              </a:lnSpc>
              <a:spcBef>
                <a:spcPts val="5"/>
              </a:spcBef>
            </a:pPr>
            <a:r>
              <a:rPr sz="1600" i="1" spc="10" dirty="0">
                <a:latin typeface="Times New Roman"/>
                <a:cs typeface="Times New Roman"/>
              </a:rPr>
              <a:t>Y 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spc="30" dirty="0">
                <a:latin typeface="Times New Roman"/>
                <a:cs typeface="Times New Roman"/>
              </a:rPr>
              <a:t>b</a:t>
            </a:r>
            <a:r>
              <a:rPr sz="1600" spc="-60" dirty="0">
                <a:latin typeface="Times New Roman"/>
                <a:cs typeface="Times New Roman"/>
              </a:rPr>
              <a:t>(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10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Tx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T</a:t>
            </a:r>
            <a:r>
              <a:rPr sz="1600" i="1" spc="114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80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5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5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  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bY</a:t>
            </a:r>
            <a:r>
              <a:rPr sz="1600" i="1" spc="1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bTx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bTr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90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5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  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spc="10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bY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6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bTx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bTr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85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endParaRPr sz="1425" baseline="-23391">
              <a:latin typeface="Times New Roman"/>
              <a:cs typeface="Times New Roman"/>
            </a:endParaRPr>
          </a:p>
          <a:p>
            <a:pPr marL="2301240">
              <a:lnSpc>
                <a:spcPct val="100000"/>
              </a:lnSpc>
              <a:spcBef>
                <a:spcPts val="54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b</a:t>
            </a:r>
            <a:r>
              <a:rPr sz="1600" spc="-55" dirty="0">
                <a:latin typeface="Times New Roman"/>
                <a:cs typeface="Times New Roman"/>
              </a:rPr>
              <a:t>)</a:t>
            </a:r>
            <a:r>
              <a:rPr sz="1600" i="1" spc="10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bTx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bTr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85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5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endParaRPr sz="1425" baseline="-23391">
              <a:latin typeface="Times New Roman"/>
              <a:cs typeface="Times New Roman"/>
            </a:endParaRPr>
          </a:p>
          <a:p>
            <a:pPr marL="2291715">
              <a:lnSpc>
                <a:spcPct val="100000"/>
              </a:lnSpc>
              <a:spcBef>
                <a:spcPts val="550"/>
              </a:spcBef>
            </a:pPr>
            <a:r>
              <a:rPr sz="2400" i="1" spc="15" baseline="-36458" dirty="0">
                <a:latin typeface="Times New Roman"/>
                <a:cs typeface="Times New Roman"/>
              </a:rPr>
              <a:t>Y </a:t>
            </a:r>
            <a:r>
              <a:rPr sz="2400" i="1" spc="-240" baseline="-36458" dirty="0">
                <a:latin typeface="Times New Roman"/>
                <a:cs typeface="Times New Roman"/>
              </a:rPr>
              <a:t> </a:t>
            </a:r>
            <a:r>
              <a:rPr sz="2400" spc="15" baseline="-36458" dirty="0">
                <a:latin typeface="Symbol"/>
                <a:cs typeface="Symbol"/>
              </a:rPr>
              <a:t></a:t>
            </a:r>
            <a:r>
              <a:rPr sz="2400" spc="217" baseline="-36458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C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bTx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bTr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i="1" spc="85" dirty="0">
                <a:latin typeface="Times New Roman"/>
                <a:cs typeface="Times New Roman"/>
              </a:rPr>
              <a:t>I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G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15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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X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r>
              <a:rPr sz="1425" baseline="-23391" dirty="0">
                <a:latin typeface="Times New Roman"/>
                <a:cs typeface="Times New Roman"/>
              </a:rPr>
              <a:t> 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i="1" spc="-240" dirty="0">
                <a:latin typeface="Times New Roman"/>
                <a:cs typeface="Times New Roman"/>
              </a:rPr>
              <a:t> </a:t>
            </a:r>
            <a:r>
              <a:rPr sz="1425" spc="-7" baseline="-23391" dirty="0">
                <a:latin typeface="Times New Roman"/>
                <a:cs typeface="Times New Roman"/>
              </a:rPr>
              <a:t>0</a:t>
            </a:r>
            <a:endParaRPr sz="1425" baseline="-23391">
              <a:latin typeface="Times New Roman"/>
              <a:cs typeface="Times New Roman"/>
            </a:endParaRPr>
          </a:p>
          <a:p>
            <a:pPr marL="673735" algn="ctr">
              <a:lnSpc>
                <a:spcPct val="100000"/>
              </a:lnSpc>
              <a:spcBef>
                <a:spcPts val="39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spc="5" dirty="0">
                <a:latin typeface="Times New Roman"/>
                <a:cs typeface="Times New Roman"/>
              </a:rPr>
              <a:t>1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Symbol"/>
                <a:cs typeface="Symbol"/>
              </a:rPr>
              <a:t>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6B94-0897-48A9-8446-B5E5B3876A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1" y="261874"/>
            <a:ext cx="345059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aramond"/>
                <a:cs typeface="Garamond"/>
              </a:rPr>
              <a:t>Contoh</a:t>
            </a:r>
            <a:r>
              <a:rPr b="0" spc="-75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Perhitungan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991" y="1590039"/>
            <a:ext cx="8020050" cy="39744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330"/>
              </a:spcBef>
              <a:buClr>
                <a:srgbClr val="CC9A00"/>
              </a:buClr>
              <a:buSzPct val="63157"/>
              <a:buFont typeface="Wingdings"/>
              <a:buChar char=""/>
              <a:tabLst>
                <a:tab pos="354965" algn="l"/>
                <a:tab pos="356235" algn="l"/>
              </a:tabLst>
            </a:pPr>
            <a:r>
              <a:rPr sz="1900" dirty="0">
                <a:latin typeface="Arial"/>
                <a:cs typeface="Arial"/>
              </a:rPr>
              <a:t>Fungsi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konsumsi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masyarakat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suatu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negara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adalah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=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100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+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0,8Yd 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dan investasi sebesar 100. Pengeluaran pemerintah (G) = 250 dan 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pajak yang dipungut adalah 250. Pemerintah memberikan subsidi 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(transfer) sebesar Tr = 50. Sedangkan eskpor berjumlah 300 dan impor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berjumlah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200.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Maka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keseimbangan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pendapatan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nasional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menjadi: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(i)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Pendekatan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pengeluaran: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1250315">
              <a:lnSpc>
                <a:spcPct val="100000"/>
              </a:lnSpc>
              <a:spcBef>
                <a:spcPts val="1350"/>
              </a:spcBef>
            </a:pPr>
            <a:r>
              <a:rPr sz="2050" i="1" spc="15" dirty="0">
                <a:latin typeface="Times New Roman"/>
                <a:cs typeface="Times New Roman"/>
              </a:rPr>
              <a:t>Y</a:t>
            </a:r>
            <a:r>
              <a:rPr sz="2050" i="1" spc="31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</a:t>
            </a:r>
            <a:r>
              <a:rPr sz="2050" spc="-15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100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100" dirty="0">
                <a:latin typeface="Times New Roman"/>
                <a:cs typeface="Times New Roman"/>
              </a:rPr>
              <a:t> </a:t>
            </a:r>
            <a:r>
              <a:rPr sz="2050" spc="-30" dirty="0">
                <a:latin typeface="Times New Roman"/>
                <a:cs typeface="Times New Roman"/>
              </a:rPr>
              <a:t>0,8(</a:t>
            </a:r>
            <a:r>
              <a:rPr sz="2050" i="1" spc="-30" dirty="0">
                <a:latin typeface="Times New Roman"/>
                <a:cs typeface="Times New Roman"/>
              </a:rPr>
              <a:t>Y</a:t>
            </a:r>
            <a:r>
              <a:rPr sz="2050" i="1" spc="14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</a:t>
            </a:r>
            <a:r>
              <a:rPr sz="2050" spc="-9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250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50)</a:t>
            </a:r>
            <a:r>
              <a:rPr sz="2050" spc="-10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28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100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250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12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300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</a:t>
            </a:r>
            <a:r>
              <a:rPr sz="2050" spc="-9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200</a:t>
            </a:r>
            <a:endParaRPr sz="205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670"/>
              </a:spcBef>
            </a:pPr>
            <a:r>
              <a:rPr sz="2050" i="1" spc="15" dirty="0">
                <a:latin typeface="Times New Roman"/>
                <a:cs typeface="Times New Roman"/>
              </a:rPr>
              <a:t>Y</a:t>
            </a:r>
            <a:r>
              <a:rPr sz="2050" i="1" spc="31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</a:t>
            </a:r>
            <a:r>
              <a:rPr sz="2050" spc="-14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100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90" dirty="0">
                <a:latin typeface="Times New Roman"/>
                <a:cs typeface="Times New Roman"/>
              </a:rPr>
              <a:t> </a:t>
            </a:r>
            <a:r>
              <a:rPr sz="2050" spc="-45" dirty="0">
                <a:latin typeface="Times New Roman"/>
                <a:cs typeface="Times New Roman"/>
              </a:rPr>
              <a:t>0,8</a:t>
            </a:r>
            <a:r>
              <a:rPr sz="2050" i="1" spc="-45" dirty="0">
                <a:latin typeface="Times New Roman"/>
                <a:cs typeface="Times New Roman"/>
              </a:rPr>
              <a:t>Y</a:t>
            </a:r>
            <a:r>
              <a:rPr sz="2050" i="1" spc="15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</a:t>
            </a:r>
            <a:r>
              <a:rPr sz="2050" spc="-10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200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40</a:t>
            </a:r>
            <a:r>
              <a:rPr sz="2050" spc="-12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29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100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250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</a:t>
            </a:r>
            <a:r>
              <a:rPr sz="2050" spc="-13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300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</a:t>
            </a:r>
            <a:r>
              <a:rPr sz="2050" spc="-10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200</a:t>
            </a:r>
            <a:endParaRPr sz="2050">
              <a:latin typeface="Times New Roman"/>
              <a:cs typeface="Times New Roman"/>
            </a:endParaRPr>
          </a:p>
          <a:p>
            <a:pPr marL="1263015" marR="5169535" indent="-12700">
              <a:lnSpc>
                <a:spcPct val="127000"/>
              </a:lnSpc>
            </a:pPr>
            <a:r>
              <a:rPr sz="2050" i="1" spc="15" dirty="0">
                <a:latin typeface="Times New Roman"/>
                <a:cs typeface="Times New Roman"/>
              </a:rPr>
              <a:t>Y</a:t>
            </a:r>
            <a:r>
              <a:rPr sz="2050" i="1" spc="14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</a:t>
            </a:r>
            <a:r>
              <a:rPr sz="2050" spc="-125" dirty="0">
                <a:latin typeface="Times New Roman"/>
                <a:cs typeface="Times New Roman"/>
              </a:rPr>
              <a:t> </a:t>
            </a:r>
            <a:r>
              <a:rPr sz="2050" spc="-20" dirty="0">
                <a:latin typeface="Times New Roman"/>
                <a:cs typeface="Times New Roman"/>
              </a:rPr>
              <a:t>0</a:t>
            </a:r>
            <a:r>
              <a:rPr sz="2050" spc="-60" dirty="0">
                <a:latin typeface="Times New Roman"/>
                <a:cs typeface="Times New Roman"/>
              </a:rPr>
              <a:t>,</a:t>
            </a:r>
            <a:r>
              <a:rPr sz="2050" spc="-110" dirty="0">
                <a:latin typeface="Times New Roman"/>
                <a:cs typeface="Times New Roman"/>
              </a:rPr>
              <a:t>8</a:t>
            </a:r>
            <a:r>
              <a:rPr sz="2050" i="1" spc="15" dirty="0">
                <a:latin typeface="Times New Roman"/>
                <a:cs typeface="Times New Roman"/>
              </a:rPr>
              <a:t>Y</a:t>
            </a:r>
            <a:r>
              <a:rPr sz="2050" i="1" dirty="0">
                <a:latin typeface="Times New Roman"/>
                <a:cs typeface="Times New Roman"/>
              </a:rPr>
              <a:t> </a:t>
            </a:r>
            <a:r>
              <a:rPr sz="2050" i="1" spc="-19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</a:t>
            </a:r>
            <a:r>
              <a:rPr sz="2050" spc="15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Times New Roman"/>
                <a:cs typeface="Times New Roman"/>
              </a:rPr>
              <a:t>390  </a:t>
            </a:r>
            <a:r>
              <a:rPr sz="2050" spc="-10" dirty="0">
                <a:latin typeface="Times New Roman"/>
                <a:cs typeface="Times New Roman"/>
              </a:rPr>
              <a:t>0,2</a:t>
            </a:r>
            <a:r>
              <a:rPr sz="2050" i="1" spc="-10" dirty="0">
                <a:latin typeface="Times New Roman"/>
                <a:cs typeface="Times New Roman"/>
              </a:rPr>
              <a:t>Y</a:t>
            </a:r>
            <a:r>
              <a:rPr sz="2050" i="1" spc="30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Symbol"/>
                <a:cs typeface="Symbol"/>
              </a:rPr>
              <a:t></a:t>
            </a:r>
            <a:r>
              <a:rPr sz="2050" spc="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390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0809" y="5618145"/>
            <a:ext cx="814069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15" dirty="0">
                <a:latin typeface="Symbol"/>
                <a:cs typeface="Symbol"/>
              </a:rPr>
              <a:t></a:t>
            </a:r>
            <a:r>
              <a:rPr sz="2050" spc="-14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1.950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851" y="5683911"/>
            <a:ext cx="352425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75" i="1" spc="-52" baseline="13550" dirty="0">
                <a:latin typeface="Times New Roman"/>
                <a:cs typeface="Times New Roman"/>
              </a:rPr>
              <a:t>Y</a:t>
            </a:r>
            <a:r>
              <a:rPr sz="1200" i="1" spc="-35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79FF1-EC3B-49C2-AE7A-9BDCF75BE1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1" y="260350"/>
            <a:ext cx="38538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5" dirty="0">
                <a:latin typeface="Garamond"/>
                <a:cs typeface="Garamond"/>
              </a:rPr>
              <a:t>Contoh</a:t>
            </a:r>
            <a:r>
              <a:rPr sz="3800" b="0" spc="-35" dirty="0">
                <a:latin typeface="Garamond"/>
                <a:cs typeface="Garamond"/>
              </a:rPr>
              <a:t> </a:t>
            </a:r>
            <a:r>
              <a:rPr sz="3800" b="0" spc="-5" dirty="0">
                <a:latin typeface="Garamond"/>
                <a:cs typeface="Garamond"/>
              </a:rPr>
              <a:t>Perhitungan</a:t>
            </a:r>
            <a:endParaRPr sz="38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14424"/>
            <a:ext cx="5596255" cy="399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(ii)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Pendekatan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injeksi-kebocoran: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90627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8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5" dirty="0">
                <a:latin typeface="Times New Roman"/>
                <a:cs typeface="Times New Roman"/>
              </a:rPr>
              <a:t>,</a:t>
            </a:r>
            <a:r>
              <a:rPr sz="2100" spc="-135" dirty="0">
                <a:latin typeface="Times New Roman"/>
                <a:cs typeface="Times New Roman"/>
              </a:rPr>
              <a:t>8</a:t>
            </a:r>
            <a:r>
              <a:rPr sz="2100" i="1" spc="-5" dirty="0">
                <a:latin typeface="Times New Roman"/>
                <a:cs typeface="Times New Roman"/>
              </a:rPr>
              <a:t>Yd</a:t>
            </a:r>
            <a:endParaRPr sz="2100">
              <a:latin typeface="Times New Roman"/>
              <a:cs typeface="Times New Roman"/>
            </a:endParaRPr>
          </a:p>
          <a:p>
            <a:pPr marL="1906270">
              <a:lnSpc>
                <a:spcPct val="100000"/>
              </a:lnSpc>
              <a:spcBef>
                <a:spcPts val="625"/>
              </a:spcBef>
            </a:pP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8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1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5" dirty="0">
                <a:latin typeface="Times New Roman"/>
                <a:cs typeface="Times New Roman"/>
              </a:rPr>
              <a:t>,</a:t>
            </a:r>
            <a:r>
              <a:rPr sz="2100" spc="-35" dirty="0">
                <a:latin typeface="Times New Roman"/>
                <a:cs typeface="Times New Roman"/>
              </a:rPr>
              <a:t>8</a:t>
            </a:r>
            <a:r>
              <a:rPr sz="2100" spc="-80" dirty="0">
                <a:latin typeface="Times New Roman"/>
                <a:cs typeface="Times New Roman"/>
              </a:rPr>
              <a:t>(</a:t>
            </a:r>
            <a:r>
              <a:rPr sz="2100" i="1" spc="-5" dirty="0">
                <a:latin typeface="Times New Roman"/>
                <a:cs typeface="Times New Roman"/>
              </a:rPr>
              <a:t>Y</a:t>
            </a:r>
            <a:r>
              <a:rPr sz="2100" i="1" spc="1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250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50)</a:t>
            </a:r>
            <a:endParaRPr sz="2100">
              <a:latin typeface="Times New Roman"/>
              <a:cs typeface="Times New Roman"/>
            </a:endParaRPr>
          </a:p>
          <a:p>
            <a:pPr marL="1906270">
              <a:lnSpc>
                <a:spcPct val="100000"/>
              </a:lnSpc>
              <a:spcBef>
                <a:spcPts val="630"/>
              </a:spcBef>
            </a:pP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8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100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5" dirty="0">
                <a:latin typeface="Times New Roman"/>
                <a:cs typeface="Times New Roman"/>
              </a:rPr>
              <a:t>,</a:t>
            </a:r>
            <a:r>
              <a:rPr sz="2100" spc="-135" dirty="0">
                <a:latin typeface="Times New Roman"/>
                <a:cs typeface="Times New Roman"/>
              </a:rPr>
              <a:t>8</a:t>
            </a:r>
            <a:r>
              <a:rPr sz="2100" i="1" spc="-5" dirty="0">
                <a:latin typeface="Times New Roman"/>
                <a:cs typeface="Times New Roman"/>
              </a:rPr>
              <a:t>Y</a:t>
            </a:r>
            <a:r>
              <a:rPr sz="2100" i="1" spc="1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200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40</a:t>
            </a:r>
            <a:endParaRPr sz="2100">
              <a:latin typeface="Times New Roman"/>
              <a:cs typeface="Times New Roman"/>
            </a:endParaRPr>
          </a:p>
          <a:p>
            <a:pPr marL="1918335" marR="2075814" indent="-12065">
              <a:lnSpc>
                <a:spcPct val="124800"/>
              </a:lnSpc>
              <a:spcBef>
                <a:spcPts val="5"/>
              </a:spcBef>
            </a:pPr>
            <a:r>
              <a:rPr sz="2100" i="1" spc="-5" dirty="0">
                <a:latin typeface="Times New Roman"/>
                <a:cs typeface="Times New Roman"/>
              </a:rPr>
              <a:t>C</a:t>
            </a:r>
            <a:r>
              <a:rPr sz="2100" i="1" spc="19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Symbol"/>
                <a:cs typeface="Symbol"/>
              </a:rPr>
              <a:t></a:t>
            </a:r>
            <a:r>
              <a:rPr sz="2100" spc="-5" dirty="0">
                <a:latin typeface="Times New Roman"/>
                <a:cs typeface="Times New Roman"/>
              </a:rPr>
              <a:t>60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-75" dirty="0">
                <a:latin typeface="Times New Roman"/>
                <a:cs typeface="Times New Roman"/>
              </a:rPr>
              <a:t>,</a:t>
            </a:r>
            <a:r>
              <a:rPr sz="2100" spc="-140" dirty="0">
                <a:latin typeface="Times New Roman"/>
                <a:cs typeface="Times New Roman"/>
              </a:rPr>
              <a:t>8</a:t>
            </a:r>
            <a:r>
              <a:rPr sz="2100" i="1" spc="-5" dirty="0">
                <a:latin typeface="Times New Roman"/>
                <a:cs typeface="Times New Roman"/>
              </a:rPr>
              <a:t>Y  S</a:t>
            </a:r>
            <a:r>
              <a:rPr sz="2100" i="1" spc="2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60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0</a:t>
            </a:r>
            <a:r>
              <a:rPr sz="2100" spc="25" dirty="0">
                <a:latin typeface="Times New Roman"/>
                <a:cs typeface="Times New Roman"/>
              </a:rPr>
              <a:t>,</a:t>
            </a:r>
            <a:r>
              <a:rPr sz="2100" spc="-110" dirty="0">
                <a:latin typeface="Times New Roman"/>
                <a:cs typeface="Times New Roman"/>
              </a:rPr>
              <a:t>2</a:t>
            </a:r>
            <a:r>
              <a:rPr sz="2100" i="1" spc="-5" dirty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918335">
              <a:lnSpc>
                <a:spcPct val="100000"/>
              </a:lnSpc>
              <a:spcBef>
                <a:spcPts val="5"/>
              </a:spcBef>
            </a:pPr>
            <a:r>
              <a:rPr sz="2100" i="1" spc="5" dirty="0">
                <a:latin typeface="Times New Roman"/>
                <a:cs typeface="Times New Roman"/>
              </a:rPr>
              <a:t>S</a:t>
            </a:r>
            <a:r>
              <a:rPr sz="2100" i="1" spc="7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204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T</a:t>
            </a:r>
            <a:r>
              <a:rPr sz="2100" i="1" spc="15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M</a:t>
            </a:r>
            <a:r>
              <a:rPr sz="2100" i="1" dirty="0">
                <a:latin typeface="Times New Roman"/>
                <a:cs typeface="Times New Roman"/>
              </a:rPr>
              <a:t> </a:t>
            </a:r>
            <a:r>
              <a:rPr sz="2100" i="1" spc="-114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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I</a:t>
            </a:r>
            <a:r>
              <a:rPr sz="2100" i="1" spc="13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i="1" spc="10" dirty="0">
                <a:latin typeface="Times New Roman"/>
                <a:cs typeface="Times New Roman"/>
              </a:rPr>
              <a:t>G</a:t>
            </a:r>
            <a:r>
              <a:rPr sz="2100" i="1" spc="-3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i="1" spc="5" dirty="0">
                <a:latin typeface="Times New Roman"/>
                <a:cs typeface="Times New Roman"/>
              </a:rPr>
              <a:t>X</a:t>
            </a:r>
            <a:endParaRPr sz="2100">
              <a:latin typeface="Times New Roman"/>
              <a:cs typeface="Times New Roman"/>
            </a:endParaRPr>
          </a:p>
          <a:p>
            <a:pPr marL="1910080">
              <a:lnSpc>
                <a:spcPct val="100000"/>
              </a:lnSpc>
              <a:spcBef>
                <a:spcPts val="650"/>
              </a:spcBef>
            </a:pPr>
            <a:r>
              <a:rPr sz="2100" spc="5" dirty="0">
                <a:latin typeface="Times New Roman"/>
                <a:cs typeface="Times New Roman"/>
              </a:rPr>
              <a:t>60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0</a:t>
            </a:r>
            <a:r>
              <a:rPr sz="2100" spc="35" dirty="0">
                <a:latin typeface="Times New Roman"/>
                <a:cs typeface="Times New Roman"/>
              </a:rPr>
              <a:t>,</a:t>
            </a:r>
            <a:r>
              <a:rPr sz="2100" spc="-95" dirty="0">
                <a:latin typeface="Times New Roman"/>
                <a:cs typeface="Times New Roman"/>
              </a:rPr>
              <a:t>2</a:t>
            </a:r>
            <a:r>
              <a:rPr sz="2100" i="1" spc="5" dirty="0">
                <a:latin typeface="Times New Roman"/>
                <a:cs typeface="Times New Roman"/>
              </a:rPr>
              <a:t>Y</a:t>
            </a:r>
            <a:r>
              <a:rPr sz="2100" i="1" spc="1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200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100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250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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300</a:t>
            </a:r>
            <a:endParaRPr sz="2100">
              <a:latin typeface="Times New Roman"/>
              <a:cs typeface="Times New Roman"/>
            </a:endParaRPr>
          </a:p>
          <a:p>
            <a:pPr marL="1910714">
              <a:lnSpc>
                <a:spcPct val="100000"/>
              </a:lnSpc>
              <a:spcBef>
                <a:spcPts val="655"/>
              </a:spcBef>
            </a:pPr>
            <a:r>
              <a:rPr sz="2100" spc="-20" dirty="0">
                <a:latin typeface="Times New Roman"/>
                <a:cs typeface="Times New Roman"/>
              </a:rPr>
              <a:t>0,2</a:t>
            </a:r>
            <a:r>
              <a:rPr sz="2100" i="1" spc="-20" dirty="0">
                <a:latin typeface="Times New Roman"/>
                <a:cs typeface="Times New Roman"/>
              </a:rPr>
              <a:t>Y</a:t>
            </a:r>
            <a:r>
              <a:rPr sz="2100" i="1" spc="29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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390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4765" y="5666357"/>
            <a:ext cx="82550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spc="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5" dirty="0">
                <a:latin typeface="Times New Roman"/>
                <a:cs typeface="Times New Roman"/>
              </a:rPr>
              <a:t>.950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3789" y="5733413"/>
            <a:ext cx="35750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3150" i="1" spc="-44" baseline="14550" dirty="0">
                <a:latin typeface="Times New Roman"/>
                <a:cs typeface="Times New Roman"/>
              </a:rPr>
              <a:t>Y</a:t>
            </a:r>
            <a:r>
              <a:rPr sz="1200" i="1" spc="-30" dirty="0">
                <a:latin typeface="Times New Roman"/>
                <a:cs typeface="Times New Roman"/>
              </a:rPr>
              <a:t>eq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47F6F-053C-48DD-ADA2-54355503BC7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1" y="261874"/>
            <a:ext cx="7452359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Angka </a:t>
            </a:r>
            <a:r>
              <a:rPr dirty="0"/>
              <a:t>Pengganda </a:t>
            </a:r>
            <a:r>
              <a:rPr spc="-5" dirty="0"/>
              <a:t>Model </a:t>
            </a:r>
            <a:r>
              <a:rPr dirty="0"/>
              <a:t>Perekonomian </a:t>
            </a:r>
            <a:r>
              <a:rPr spc="-840" dirty="0"/>
              <a:t> </a:t>
            </a:r>
            <a:r>
              <a:rPr dirty="0"/>
              <a:t>4 Sektor</a:t>
            </a:r>
          </a:p>
        </p:txBody>
      </p:sp>
      <p:sp>
        <p:nvSpPr>
          <p:cNvPr id="3" name="object 3"/>
          <p:cNvSpPr/>
          <p:nvPr/>
        </p:nvSpPr>
        <p:spPr>
          <a:xfrm>
            <a:off x="2758694" y="5489702"/>
            <a:ext cx="4339590" cy="0"/>
          </a:xfrm>
          <a:custGeom>
            <a:avLst/>
            <a:gdLst/>
            <a:ahLst/>
            <a:cxnLst/>
            <a:rect l="l" t="t" r="r" b="b"/>
            <a:pathLst>
              <a:path w="4339590">
                <a:moveTo>
                  <a:pt x="0" y="0"/>
                </a:moveTo>
                <a:lnTo>
                  <a:pt x="4339589" y="0"/>
                </a:lnTo>
              </a:path>
            </a:pathLst>
          </a:custGeom>
          <a:ln w="10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5751" y="4293315"/>
            <a:ext cx="5594350" cy="15227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30"/>
              </a:spcBef>
            </a:pP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18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Tx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Tr</a:t>
            </a:r>
            <a:r>
              <a:rPr sz="1950" i="1" spc="2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r>
              <a:rPr sz="1950" i="1" spc="1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25" dirty="0">
                <a:latin typeface="Times New Roman"/>
                <a:cs typeface="Times New Roman"/>
              </a:rPr>
              <a:t>G</a:t>
            </a:r>
            <a:r>
              <a:rPr sz="1950" i="1" spc="-3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2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  <a:spcBef>
                <a:spcPts val="645"/>
              </a:spcBef>
            </a:pPr>
            <a:r>
              <a:rPr sz="1950" spc="-155" dirty="0">
                <a:latin typeface="Times New Roman"/>
                <a:cs typeface="Times New Roman"/>
              </a:rPr>
              <a:t>(</a:t>
            </a:r>
            <a:r>
              <a:rPr sz="1950" spc="15" dirty="0">
                <a:latin typeface="Times New Roman"/>
                <a:cs typeface="Times New Roman"/>
              </a:rPr>
              <a:t>1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45" dirty="0">
                <a:latin typeface="Times New Roman"/>
                <a:cs typeface="Times New Roman"/>
              </a:rPr>
              <a:t>b</a:t>
            </a:r>
            <a:r>
              <a:rPr sz="1950" spc="60" dirty="0">
                <a:latin typeface="Times New Roman"/>
                <a:cs typeface="Times New Roman"/>
              </a:rPr>
              <a:t>)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18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b</a:t>
            </a:r>
            <a:r>
              <a:rPr sz="1950" spc="10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Tx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Tr</a:t>
            </a:r>
            <a:r>
              <a:rPr sz="1950" i="1" spc="2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r>
              <a:rPr sz="1950" i="1" spc="1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25" dirty="0">
                <a:latin typeface="Times New Roman"/>
                <a:cs typeface="Times New Roman"/>
              </a:rPr>
              <a:t>G</a:t>
            </a:r>
            <a:r>
              <a:rPr sz="1950" i="1" spc="-3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2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40"/>
              </a:spcBef>
            </a:pPr>
            <a:r>
              <a:rPr sz="2925" spc="22" baseline="-35612" dirty="0">
                <a:latin typeface="Symbol"/>
                <a:cs typeface="Symbol"/>
              </a:rPr>
              <a:t></a:t>
            </a:r>
            <a:r>
              <a:rPr sz="2925" i="1" spc="30" baseline="-35612" dirty="0">
                <a:latin typeface="Times New Roman"/>
                <a:cs typeface="Times New Roman"/>
              </a:rPr>
              <a:t>Y</a:t>
            </a:r>
            <a:r>
              <a:rPr sz="2925" i="1" baseline="-35612" dirty="0">
                <a:latin typeface="Times New Roman"/>
                <a:cs typeface="Times New Roman"/>
              </a:rPr>
              <a:t> </a:t>
            </a:r>
            <a:r>
              <a:rPr sz="2925" i="1" spc="-270" baseline="-35612" dirty="0">
                <a:latin typeface="Times New Roman"/>
                <a:cs typeface="Times New Roman"/>
              </a:rPr>
              <a:t> </a:t>
            </a:r>
            <a:r>
              <a:rPr sz="2925" spc="30" baseline="-35612" dirty="0">
                <a:latin typeface="Symbol"/>
                <a:cs typeface="Symbol"/>
              </a:rPr>
              <a:t></a:t>
            </a:r>
            <a:r>
              <a:rPr sz="2925" spc="262" baseline="-35612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4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b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Tx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5" dirty="0">
                <a:latin typeface="Times New Roman"/>
                <a:cs typeface="Times New Roman"/>
              </a:rPr>
              <a:t>Tr</a:t>
            </a:r>
            <a:r>
              <a:rPr sz="1950" i="1" spc="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10" dirty="0">
                <a:latin typeface="Times New Roman"/>
                <a:cs typeface="Times New Roman"/>
              </a:rPr>
              <a:t>I</a:t>
            </a:r>
            <a:r>
              <a:rPr sz="1950" i="1" spc="1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</a:t>
            </a:r>
            <a:r>
              <a:rPr sz="1950" i="1" spc="25" dirty="0">
                <a:latin typeface="Times New Roman"/>
                <a:cs typeface="Times New Roman"/>
              </a:rPr>
              <a:t>G</a:t>
            </a:r>
            <a:r>
              <a:rPr sz="1950" i="1" spc="-3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2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Symbol"/>
                <a:cs typeface="Symbol"/>
              </a:rPr>
              <a:t>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  <a:p>
            <a:pPr marL="92075" algn="ctr">
              <a:lnSpc>
                <a:spcPct val="100000"/>
              </a:lnSpc>
              <a:spcBef>
                <a:spcPts val="505"/>
              </a:spcBef>
            </a:pPr>
            <a:r>
              <a:rPr sz="1950" spc="-155" dirty="0">
                <a:latin typeface="Times New Roman"/>
                <a:cs typeface="Times New Roman"/>
              </a:rPr>
              <a:t>(</a:t>
            </a:r>
            <a:r>
              <a:rPr sz="1950" spc="15" dirty="0">
                <a:latin typeface="Times New Roman"/>
                <a:cs typeface="Times New Roman"/>
              </a:rPr>
              <a:t>1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45" dirty="0">
                <a:latin typeface="Times New Roman"/>
                <a:cs typeface="Times New Roman"/>
              </a:rPr>
              <a:t>b</a:t>
            </a:r>
            <a:r>
              <a:rPr sz="1950" spc="10" dirty="0">
                <a:latin typeface="Times New Roman"/>
                <a:cs typeface="Times New Roman"/>
              </a:rPr>
              <a:t>)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253" y="3133732"/>
            <a:ext cx="3833495" cy="11798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</a:t>
            </a:r>
            <a:r>
              <a:rPr sz="1950" i="1" spc="-90" dirty="0">
                <a:latin typeface="Times New Roman"/>
                <a:cs typeface="Times New Roman"/>
              </a:rPr>
              <a:t>Y</a:t>
            </a:r>
            <a:r>
              <a:rPr sz="1725" i="1" baseline="-24154" dirty="0">
                <a:latin typeface="Times New Roman"/>
                <a:cs typeface="Times New Roman"/>
              </a:rPr>
              <a:t>d </a:t>
            </a:r>
            <a:r>
              <a:rPr sz="1725" i="1" spc="195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spc="110" dirty="0">
                <a:latin typeface="Times New Roman"/>
                <a:cs typeface="Times New Roman"/>
              </a:rPr>
              <a:t>I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-30" dirty="0">
                <a:latin typeface="Times New Roman"/>
                <a:cs typeface="Times New Roman"/>
              </a:rPr>
              <a:t>G</a:t>
            </a:r>
            <a:r>
              <a:rPr sz="1725" baseline="-24154" dirty="0">
                <a:latin typeface="Times New Roman"/>
                <a:cs typeface="Times New Roman"/>
              </a:rPr>
              <a:t>0 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100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45" dirty="0">
                <a:latin typeface="Times New Roman"/>
                <a:cs typeface="Times New Roman"/>
              </a:rPr>
              <a:t>b</a:t>
            </a:r>
            <a:r>
              <a:rPr sz="1950" spc="-65" dirty="0">
                <a:latin typeface="Times New Roman"/>
                <a:cs typeface="Times New Roman"/>
              </a:rPr>
              <a:t>(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21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Tx</a:t>
            </a:r>
            <a:r>
              <a:rPr sz="1950" i="1" spc="-5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85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T</a:t>
            </a:r>
            <a:r>
              <a:rPr sz="1950" i="1" spc="145" dirty="0">
                <a:latin typeface="Times New Roman"/>
                <a:cs typeface="Times New Roman"/>
              </a:rPr>
              <a:t>r</a:t>
            </a:r>
            <a:r>
              <a:rPr sz="1950" spc="10" dirty="0">
                <a:latin typeface="Times New Roman"/>
                <a:cs typeface="Times New Roman"/>
              </a:rPr>
              <a:t>)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spc="110" dirty="0">
                <a:latin typeface="Times New Roman"/>
                <a:cs typeface="Times New Roman"/>
              </a:rPr>
              <a:t>I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-30" dirty="0">
                <a:latin typeface="Times New Roman"/>
                <a:cs typeface="Times New Roman"/>
              </a:rPr>
              <a:t>G</a:t>
            </a:r>
            <a:r>
              <a:rPr sz="1725" baseline="-24154" dirty="0">
                <a:latin typeface="Times New Roman"/>
                <a:cs typeface="Times New Roman"/>
              </a:rPr>
              <a:t>0 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100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  <a:p>
            <a:pPr marL="222885" indent="-185420">
              <a:lnSpc>
                <a:spcPct val="100000"/>
              </a:lnSpc>
              <a:spcBef>
                <a:spcPts val="690"/>
              </a:spcBef>
              <a:buFont typeface="Symbol"/>
              <a:buChar char=""/>
              <a:tabLst>
                <a:tab pos="223520" algn="l"/>
              </a:tabLst>
            </a:pPr>
            <a:r>
              <a:rPr sz="1950" i="1" spc="15" dirty="0">
                <a:latin typeface="Times New Roman"/>
                <a:cs typeface="Times New Roman"/>
              </a:rPr>
              <a:t>bY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bTx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bTr</a:t>
            </a:r>
            <a:r>
              <a:rPr sz="1950" i="1" spc="2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i="1" spc="110" dirty="0">
                <a:latin typeface="Times New Roman"/>
                <a:cs typeface="Times New Roman"/>
              </a:rPr>
              <a:t>I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0" dirty="0">
                <a:latin typeface="Times New Roman"/>
                <a:cs typeface="Times New Roman"/>
              </a:rPr>
              <a:t> </a:t>
            </a:r>
            <a:r>
              <a:rPr sz="1950" i="1" spc="-30" dirty="0">
                <a:latin typeface="Times New Roman"/>
                <a:cs typeface="Times New Roman"/>
              </a:rPr>
              <a:t>G</a:t>
            </a:r>
            <a:r>
              <a:rPr sz="1725" baseline="-24154" dirty="0">
                <a:latin typeface="Times New Roman"/>
                <a:cs typeface="Times New Roman"/>
              </a:rPr>
              <a:t>0 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95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061" y="3133732"/>
            <a:ext cx="762635" cy="1179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algn="just">
              <a:lnSpc>
                <a:spcPct val="129400"/>
              </a:lnSpc>
              <a:spcBef>
                <a:spcPts val="90"/>
              </a:spcBef>
            </a:pPr>
            <a:r>
              <a:rPr sz="1950" i="1" spc="20" dirty="0">
                <a:latin typeface="Times New Roman"/>
                <a:cs typeface="Times New Roman"/>
              </a:rPr>
              <a:t>Y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C</a:t>
            </a:r>
            <a:r>
              <a:rPr sz="1725" spc="15" baseline="-24154" dirty="0">
                <a:latin typeface="Times New Roman"/>
                <a:cs typeface="Times New Roman"/>
              </a:rPr>
              <a:t>0 </a:t>
            </a:r>
            <a:r>
              <a:rPr sz="1725" spc="-412" baseline="-24154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Y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C</a:t>
            </a:r>
            <a:r>
              <a:rPr sz="1725" spc="15" baseline="-24154" dirty="0">
                <a:latin typeface="Times New Roman"/>
                <a:cs typeface="Times New Roman"/>
              </a:rPr>
              <a:t>0 </a:t>
            </a:r>
            <a:r>
              <a:rPr sz="1725" spc="-412" baseline="-24154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Y</a:t>
            </a:r>
            <a:r>
              <a:rPr sz="1950" i="1" spc="25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Times New Roman"/>
                <a:cs typeface="Times New Roman"/>
              </a:rPr>
              <a:t>C</a:t>
            </a:r>
            <a:r>
              <a:rPr sz="1725" spc="1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301" y="1612900"/>
            <a:ext cx="7446645" cy="154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CC9A00"/>
              </a:buClr>
              <a:buSzPct val="66666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100" spc="-5" dirty="0">
                <a:latin typeface="Arial"/>
                <a:cs typeface="Arial"/>
              </a:rPr>
              <a:t>Angka pengganda pada model perekonomian 4sektor </a:t>
            </a:r>
            <a:r>
              <a:rPr sz="2100" spc="-10" dirty="0">
                <a:latin typeface="Arial"/>
                <a:cs typeface="Arial"/>
              </a:rPr>
              <a:t>untuk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pajak</a:t>
            </a:r>
            <a:r>
              <a:rPr sz="2100" spc="-10" dirty="0">
                <a:latin typeface="Arial"/>
                <a:cs typeface="Arial"/>
              </a:rPr>
              <a:t> lumpsum: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621790">
              <a:lnSpc>
                <a:spcPct val="100000"/>
              </a:lnSpc>
              <a:spcBef>
                <a:spcPts val="1945"/>
              </a:spcBef>
            </a:pPr>
            <a:r>
              <a:rPr sz="1950" i="1" spc="20" dirty="0">
                <a:latin typeface="Times New Roman"/>
                <a:cs typeface="Times New Roman"/>
              </a:rPr>
              <a:t>Y </a:t>
            </a:r>
            <a:r>
              <a:rPr sz="1950" i="1" spc="-180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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i="1" spc="25" dirty="0">
                <a:latin typeface="Times New Roman"/>
                <a:cs typeface="Times New Roman"/>
              </a:rPr>
              <a:t>C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spc="114" dirty="0">
                <a:latin typeface="Times New Roman"/>
                <a:cs typeface="Times New Roman"/>
              </a:rPr>
              <a:t>I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-20" dirty="0">
                <a:latin typeface="Times New Roman"/>
                <a:cs typeface="Times New Roman"/>
              </a:rPr>
              <a:t>G</a:t>
            </a:r>
            <a:r>
              <a:rPr sz="1725" baseline="-24154" dirty="0">
                <a:latin typeface="Times New Roman"/>
                <a:cs typeface="Times New Roman"/>
              </a:rPr>
              <a:t>0  </a:t>
            </a:r>
            <a:r>
              <a:rPr sz="1950" spc="20" dirty="0">
                <a:latin typeface="Symbol"/>
                <a:cs typeface="Symbol"/>
              </a:rPr>
              <a:t></a:t>
            </a:r>
            <a:r>
              <a:rPr sz="1950" spc="100" dirty="0">
                <a:latin typeface="Times New Roman"/>
                <a:cs typeface="Times New Roman"/>
              </a:rPr>
              <a:t> </a:t>
            </a:r>
            <a:r>
              <a:rPr sz="1950" i="1" spc="20" dirty="0">
                <a:latin typeface="Times New Roman"/>
                <a:cs typeface="Times New Roman"/>
              </a:rPr>
              <a:t>X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7" baseline="-24154" dirty="0">
                <a:latin typeface="Times New Roman"/>
                <a:cs typeface="Times New Roman"/>
              </a:rPr>
              <a:t> </a:t>
            </a:r>
            <a:r>
              <a:rPr sz="1950" spc="20" dirty="0">
                <a:latin typeface="Symbol"/>
                <a:cs typeface="Symbol"/>
              </a:rPr>
              <a:t>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FA50-F800-4B90-BF24-8FCBA3A408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1" y="261874"/>
            <a:ext cx="7452359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Angka </a:t>
            </a:r>
            <a:r>
              <a:rPr dirty="0"/>
              <a:t>Pengganda </a:t>
            </a:r>
            <a:r>
              <a:rPr spc="-5" dirty="0"/>
              <a:t>Model </a:t>
            </a:r>
            <a:r>
              <a:rPr dirty="0"/>
              <a:t>Perekonomian </a:t>
            </a:r>
            <a:r>
              <a:rPr spc="-840" dirty="0"/>
              <a:t> </a:t>
            </a:r>
            <a:r>
              <a:rPr dirty="0"/>
              <a:t>4 Sektor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001" y="1614424"/>
            <a:ext cx="79324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C9A00"/>
              </a:buClr>
              <a:buSzPct val="631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900" dirty="0">
                <a:latin typeface="Arial"/>
                <a:cs typeface="Arial"/>
              </a:rPr>
              <a:t>Dari persamaan tersebut, maka </a:t>
            </a:r>
            <a:r>
              <a:rPr sz="1900" spc="-5" dirty="0">
                <a:latin typeface="Arial"/>
                <a:cs typeface="Arial"/>
              </a:rPr>
              <a:t>dapat </a:t>
            </a:r>
            <a:r>
              <a:rPr sz="1900" dirty="0">
                <a:latin typeface="Arial"/>
                <a:cs typeface="Arial"/>
              </a:rPr>
              <a:t>diperoleh masing-masing angka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pengganda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adalah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8889" y="2811272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96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1285" y="281127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013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8889" y="3381247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5482" y="3381247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013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889" y="3950461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852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3967" y="3950461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51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8889" y="4519676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4">
                <a:moveTo>
                  <a:pt x="0" y="0"/>
                </a:moveTo>
                <a:lnTo>
                  <a:pt x="336804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294" y="4519676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013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889" y="5089652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2245" y="508965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014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8889" y="5658865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2444" y="5658865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3013" y="0"/>
                </a:lnTo>
              </a:path>
            </a:pathLst>
          </a:custGeom>
          <a:ln w="80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1034" y="5654343"/>
            <a:ext cx="156400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30" dirty="0">
                <a:latin typeface="Times New Roman"/>
                <a:cs typeface="Times New Roman"/>
              </a:rPr>
              <a:t>M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50" dirty="0">
                <a:latin typeface="Times New Roman"/>
                <a:cs typeface="Times New Roman"/>
              </a:rPr>
              <a:t> </a:t>
            </a:r>
            <a:r>
              <a:rPr sz="2250" spc="30" baseline="44444" dirty="0">
                <a:latin typeface="Symbol"/>
                <a:cs typeface="Symbol"/>
              </a:rPr>
              <a:t></a:t>
            </a:r>
            <a:r>
              <a:rPr sz="2250" spc="82" baseline="44444" dirty="0">
                <a:latin typeface="Times New Roman"/>
                <a:cs typeface="Times New Roman"/>
              </a:rPr>
              <a:t> </a:t>
            </a:r>
            <a:r>
              <a:rPr sz="2250" i="1" spc="104" baseline="44444" dirty="0">
                <a:latin typeface="Times New Roman"/>
                <a:cs typeface="Times New Roman"/>
              </a:rPr>
              <a:t>k</a:t>
            </a:r>
            <a:r>
              <a:rPr sz="1350" i="1" spc="-7" baseline="52469" dirty="0">
                <a:latin typeface="Times New Roman"/>
                <a:cs typeface="Times New Roman"/>
              </a:rPr>
              <a:t>M</a:t>
            </a:r>
            <a:r>
              <a:rPr sz="1350" i="1" baseline="52469" dirty="0">
                <a:latin typeface="Times New Roman"/>
                <a:cs typeface="Times New Roman"/>
              </a:rPr>
              <a:t>  </a:t>
            </a:r>
            <a:r>
              <a:rPr sz="1350" i="1" spc="60" baseline="52469" dirty="0">
                <a:latin typeface="Times New Roman"/>
                <a:cs typeface="Times New Roman"/>
              </a:rPr>
              <a:t> </a:t>
            </a:r>
            <a:r>
              <a:rPr sz="2250" spc="30" baseline="44444" dirty="0">
                <a:latin typeface="Symbol"/>
                <a:cs typeface="Symbol"/>
              </a:rPr>
              <a:t></a:t>
            </a:r>
            <a:r>
              <a:rPr sz="2250" spc="247" baseline="44444" dirty="0">
                <a:latin typeface="Times New Roman"/>
                <a:cs typeface="Times New Roman"/>
              </a:rPr>
              <a:t> </a:t>
            </a:r>
            <a:r>
              <a:rPr sz="1500" spc="-120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40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6026" y="5374709"/>
            <a:ext cx="2482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1034" y="5085116"/>
            <a:ext cx="150304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20" dirty="0">
                <a:latin typeface="Times New Roman"/>
                <a:cs typeface="Times New Roman"/>
              </a:rPr>
              <a:t>X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55" dirty="0">
                <a:latin typeface="Times New Roman"/>
                <a:cs typeface="Times New Roman"/>
              </a:rPr>
              <a:t> </a:t>
            </a:r>
            <a:r>
              <a:rPr sz="2250" spc="30" baseline="44444" dirty="0">
                <a:latin typeface="Symbol"/>
                <a:cs typeface="Symbol"/>
              </a:rPr>
              <a:t></a:t>
            </a:r>
            <a:r>
              <a:rPr sz="2250" spc="82" baseline="44444" dirty="0">
                <a:latin typeface="Times New Roman"/>
                <a:cs typeface="Times New Roman"/>
              </a:rPr>
              <a:t> </a:t>
            </a:r>
            <a:r>
              <a:rPr sz="2250" i="1" spc="187" baseline="44444" dirty="0">
                <a:latin typeface="Times New Roman"/>
                <a:cs typeface="Times New Roman"/>
              </a:rPr>
              <a:t>k</a:t>
            </a:r>
            <a:r>
              <a:rPr sz="1350" i="1" spc="-7" baseline="52469" dirty="0">
                <a:latin typeface="Times New Roman"/>
                <a:cs typeface="Times New Roman"/>
              </a:rPr>
              <a:t>X</a:t>
            </a:r>
            <a:r>
              <a:rPr sz="1350" i="1" baseline="52469" dirty="0">
                <a:latin typeface="Times New Roman"/>
                <a:cs typeface="Times New Roman"/>
              </a:rPr>
              <a:t>  </a:t>
            </a:r>
            <a:r>
              <a:rPr sz="1350" i="1" spc="67" baseline="52469" dirty="0">
                <a:latin typeface="Times New Roman"/>
                <a:cs typeface="Times New Roman"/>
              </a:rPr>
              <a:t> </a:t>
            </a:r>
            <a:r>
              <a:rPr sz="2250" spc="30" baseline="44444" dirty="0">
                <a:latin typeface="Symbol"/>
                <a:cs typeface="Symbol"/>
              </a:rPr>
              <a:t></a:t>
            </a:r>
            <a:r>
              <a:rPr sz="2250" spc="240" baseline="44444" dirty="0">
                <a:latin typeface="Times New Roman"/>
                <a:cs typeface="Times New Roman"/>
              </a:rPr>
              <a:t> </a:t>
            </a:r>
            <a:r>
              <a:rPr sz="1500" spc="-120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40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8312" y="4805482"/>
            <a:ext cx="124206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30935" algn="l"/>
              </a:tabLst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20" dirty="0">
                <a:latin typeface="Times New Roman"/>
                <a:cs typeface="Times New Roman"/>
              </a:rPr>
              <a:t>Y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1229" y="4190170"/>
            <a:ext cx="1518285" cy="5848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495"/>
              </a:spcBef>
              <a:tabLst>
                <a:tab pos="436880" algn="l"/>
                <a:tab pos="818515" algn="l"/>
                <a:tab pos="1179195" algn="l"/>
              </a:tabLst>
            </a:pPr>
            <a:r>
              <a:rPr sz="1500" spc="15" dirty="0">
                <a:latin typeface="Symbol"/>
                <a:cs typeface="Symbol"/>
              </a:rPr>
              <a:t></a:t>
            </a:r>
            <a:r>
              <a:rPr sz="1500" i="1" spc="15" dirty="0">
                <a:latin typeface="Times New Roman"/>
                <a:cs typeface="Times New Roman"/>
              </a:rPr>
              <a:t>Y	</a:t>
            </a:r>
            <a:r>
              <a:rPr sz="2250" spc="30" baseline="-37037" dirty="0">
                <a:latin typeface="Symbol"/>
                <a:cs typeface="Symbol"/>
              </a:rPr>
              <a:t></a:t>
            </a:r>
            <a:r>
              <a:rPr sz="2250" spc="82" baseline="-37037" dirty="0">
                <a:latin typeface="Times New Roman"/>
                <a:cs typeface="Times New Roman"/>
              </a:rPr>
              <a:t> </a:t>
            </a:r>
            <a:r>
              <a:rPr sz="2250" i="1" spc="22" baseline="-37037" dirty="0">
                <a:latin typeface="Times New Roman"/>
                <a:cs typeface="Times New Roman"/>
              </a:rPr>
              <a:t>k	</a:t>
            </a:r>
            <a:r>
              <a:rPr sz="2250" spc="30" baseline="-37037" dirty="0">
                <a:latin typeface="Symbol"/>
                <a:cs typeface="Symbol"/>
              </a:rPr>
              <a:t></a:t>
            </a:r>
            <a:r>
              <a:rPr sz="2250" spc="30" baseline="-37037" dirty="0">
                <a:latin typeface="Times New Roman"/>
                <a:cs typeface="Times New Roman"/>
              </a:rPr>
              <a:t>	</a:t>
            </a:r>
            <a:r>
              <a:rPr sz="1500" i="1" spc="15" dirty="0"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  <a:tabLst>
                <a:tab pos="694055" algn="l"/>
                <a:tab pos="993140" algn="l"/>
              </a:tabLst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15" dirty="0">
                <a:latin typeface="Times New Roman"/>
                <a:cs typeface="Times New Roman"/>
              </a:rPr>
              <a:t>Tr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350" i="1" spc="-7" baseline="52469" dirty="0">
                <a:latin typeface="Times New Roman"/>
                <a:cs typeface="Times New Roman"/>
              </a:rPr>
              <a:t>I</a:t>
            </a:r>
            <a:r>
              <a:rPr sz="1350" i="1" baseline="52469" dirty="0">
                <a:latin typeface="Times New Roman"/>
                <a:cs typeface="Times New Roman"/>
              </a:rPr>
              <a:t>	</a:t>
            </a:r>
            <a:r>
              <a:rPr sz="1500" spc="-120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35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0914" y="3945880"/>
            <a:ext cx="499109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20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35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2413" y="3375872"/>
            <a:ext cx="499109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20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35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9597" y="5374709"/>
            <a:ext cx="252729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20" dirty="0">
                <a:latin typeface="Times New Roman"/>
                <a:cs typeface="Times New Roman"/>
              </a:rPr>
              <a:t>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0209" y="3666246"/>
            <a:ext cx="26289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35"/>
              </a:spcBef>
              <a:buFont typeface="Symbol"/>
              <a:buChar char=""/>
              <a:tabLst>
                <a:tab pos="152400" algn="l"/>
              </a:tabLst>
            </a:pPr>
            <a:r>
              <a:rPr sz="1500" i="1" spc="15" dirty="0"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9329" y="3945880"/>
            <a:ext cx="33909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15" dirty="0">
                <a:latin typeface="Times New Roman"/>
                <a:cs typeface="Times New Roman"/>
              </a:rPr>
              <a:t>Tx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02177" y="2806645"/>
            <a:ext cx="20891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10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15386" y="3921368"/>
            <a:ext cx="1397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-5" dirty="0">
                <a:latin typeface="Times New Roman"/>
                <a:cs typeface="Times New Roman"/>
              </a:rPr>
              <a:t>Tx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8708" y="3791222"/>
            <a:ext cx="57023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9580" algn="l"/>
              </a:tabLst>
            </a:pPr>
            <a:r>
              <a:rPr sz="1500" spc="20" dirty="0">
                <a:latin typeface="Symbol"/>
                <a:cs typeface="Symbol"/>
              </a:rPr>
              <a:t></a:t>
            </a:r>
            <a:r>
              <a:rPr sz="1500" spc="50" dirty="0">
                <a:latin typeface="Times New Roman"/>
                <a:cs typeface="Times New Roman"/>
              </a:rPr>
              <a:t> </a:t>
            </a:r>
            <a:r>
              <a:rPr sz="1500" i="1" spc="15" dirty="0">
                <a:latin typeface="Times New Roman"/>
                <a:cs typeface="Times New Roman"/>
              </a:rPr>
              <a:t>k</a:t>
            </a:r>
            <a:r>
              <a:rPr sz="1500" i="1" dirty="0">
                <a:latin typeface="Times New Roman"/>
                <a:cs typeface="Times New Roman"/>
              </a:rPr>
              <a:t>	</a:t>
            </a:r>
            <a:r>
              <a:rPr sz="1500" spc="2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7430" y="3352159"/>
            <a:ext cx="1079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-5" dirty="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9329" y="3319828"/>
            <a:ext cx="286385" cy="6064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25" dirty="0">
                <a:latin typeface="Times New Roman"/>
                <a:cs typeface="Times New Roman"/>
              </a:rPr>
              <a:t>G</a:t>
            </a:r>
            <a:endParaRPr sz="15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490"/>
              </a:spcBef>
            </a:pPr>
            <a:r>
              <a:rPr sz="1500" spc="10" dirty="0">
                <a:latin typeface="Symbol"/>
                <a:cs typeface="Symbol"/>
              </a:rPr>
              <a:t></a:t>
            </a:r>
            <a:r>
              <a:rPr sz="1500" i="1" spc="20" dirty="0">
                <a:latin typeface="Times New Roman"/>
                <a:cs typeface="Times New Roman"/>
              </a:rPr>
              <a:t>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1545" y="3096238"/>
            <a:ext cx="6546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500" spc="15" dirty="0">
                <a:latin typeface="Symbol"/>
                <a:cs typeface="Symbol"/>
              </a:rPr>
              <a:t></a:t>
            </a:r>
            <a:r>
              <a:rPr sz="1500" i="1" spc="15" dirty="0">
                <a:latin typeface="Times New Roman"/>
                <a:cs typeface="Times New Roman"/>
              </a:rPr>
              <a:t>Y</a:t>
            </a:r>
            <a:r>
              <a:rPr sz="1500" i="1" spc="385" dirty="0">
                <a:latin typeface="Times New Roman"/>
                <a:cs typeface="Times New Roman"/>
              </a:rPr>
              <a:t> </a:t>
            </a:r>
            <a:r>
              <a:rPr sz="2250" spc="30" baseline="-37037" dirty="0">
                <a:latin typeface="Symbol"/>
                <a:cs typeface="Symbol"/>
              </a:rPr>
              <a:t></a:t>
            </a:r>
            <a:r>
              <a:rPr sz="2250" spc="30" baseline="-37037" dirty="0">
                <a:latin typeface="Times New Roman"/>
                <a:cs typeface="Times New Roman"/>
              </a:rPr>
              <a:t> </a:t>
            </a:r>
            <a:r>
              <a:rPr sz="2250" i="1" spc="22" baseline="-37037" dirty="0">
                <a:latin typeface="Times New Roman"/>
                <a:cs typeface="Times New Roman"/>
              </a:rPr>
              <a:t>k</a:t>
            </a:r>
            <a:endParaRPr sz="2250" baseline="-37037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9000" y="2782153"/>
            <a:ext cx="635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i="1" spc="-5" dirty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27624" y="3221995"/>
            <a:ext cx="13271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58867" y="2751382"/>
            <a:ext cx="498475" cy="605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3204" marR="5080" indent="-231140">
              <a:lnSpc>
                <a:spcPct val="126699"/>
              </a:lnSpc>
              <a:spcBef>
                <a:spcPts val="90"/>
              </a:spcBef>
            </a:pPr>
            <a:r>
              <a:rPr sz="1500" spc="-125" dirty="0">
                <a:latin typeface="Times New Roman"/>
                <a:cs typeface="Times New Roman"/>
              </a:rPr>
              <a:t>(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i="1" spc="35" dirty="0">
                <a:latin typeface="Times New Roman"/>
                <a:cs typeface="Times New Roman"/>
              </a:rPr>
              <a:t>b</a:t>
            </a:r>
            <a:r>
              <a:rPr sz="1500" spc="10" dirty="0">
                <a:latin typeface="Times New Roman"/>
                <a:cs typeface="Times New Roman"/>
              </a:rPr>
              <a:t>)  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83492" y="2651987"/>
            <a:ext cx="13271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41229" y="2527011"/>
            <a:ext cx="125285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116330" algn="l"/>
              </a:tabLst>
            </a:pPr>
            <a:r>
              <a:rPr sz="1500" spc="15" dirty="0">
                <a:latin typeface="Symbol"/>
                <a:cs typeface="Symbol"/>
              </a:rPr>
              <a:t></a:t>
            </a:r>
            <a:r>
              <a:rPr sz="1500" i="1" spc="15" dirty="0">
                <a:latin typeface="Times New Roman"/>
                <a:cs typeface="Times New Roman"/>
              </a:rPr>
              <a:t>Y</a:t>
            </a:r>
            <a:r>
              <a:rPr sz="1500" i="1" spc="375" dirty="0">
                <a:latin typeface="Times New Roman"/>
                <a:cs typeface="Times New Roman"/>
              </a:rPr>
              <a:t> </a:t>
            </a:r>
            <a:r>
              <a:rPr sz="2250" spc="30" baseline="-37037" dirty="0">
                <a:latin typeface="Symbol"/>
                <a:cs typeface="Symbol"/>
              </a:rPr>
              <a:t></a:t>
            </a:r>
            <a:r>
              <a:rPr sz="2250" spc="75" baseline="-37037" dirty="0">
                <a:latin typeface="Times New Roman"/>
                <a:cs typeface="Times New Roman"/>
              </a:rPr>
              <a:t> </a:t>
            </a:r>
            <a:r>
              <a:rPr sz="2250" i="1" spc="22" baseline="-37037" dirty="0">
                <a:latin typeface="Times New Roman"/>
                <a:cs typeface="Times New Roman"/>
              </a:rPr>
              <a:t>k	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9629" y="3803650"/>
            <a:ext cx="92773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Dimana: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I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G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Tx</a:t>
            </a:r>
            <a:endParaRPr sz="1200">
              <a:latin typeface="Arial"/>
              <a:cs typeface="Arial"/>
            </a:endParaRPr>
          </a:p>
          <a:p>
            <a:pPr marL="38100" marR="623570">
              <a:lnSpc>
                <a:spcPct val="77200"/>
              </a:lnSpc>
              <a:spcBef>
                <a:spcPts val="49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Tr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x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m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9429" y="4077970"/>
            <a:ext cx="389255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investasi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pemerintah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pajak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transfer</a:t>
            </a:r>
            <a:r>
              <a:rPr sz="1800" spc="-10" dirty="0">
                <a:latin typeface="Arial"/>
                <a:cs typeface="Arial"/>
              </a:rPr>
              <a:t> (subsidi)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ekspor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29DF9816-DB33-4C88-BF40-972151E105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01" y="261874"/>
            <a:ext cx="815009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Angka </a:t>
            </a:r>
            <a:r>
              <a:rPr dirty="0"/>
              <a:t>Pengganda </a:t>
            </a:r>
            <a:r>
              <a:rPr spc="-5" dirty="0"/>
              <a:t>Model </a:t>
            </a:r>
            <a:r>
              <a:rPr dirty="0"/>
              <a:t>Perekonomian </a:t>
            </a:r>
            <a:r>
              <a:rPr spc="-840" dirty="0"/>
              <a:t> </a:t>
            </a:r>
            <a:r>
              <a:rPr dirty="0"/>
              <a:t>4 Sektor</a:t>
            </a:r>
          </a:p>
        </p:txBody>
      </p:sp>
      <p:sp>
        <p:nvSpPr>
          <p:cNvPr id="3" name="object 3"/>
          <p:cNvSpPr/>
          <p:nvPr/>
        </p:nvSpPr>
        <p:spPr>
          <a:xfrm>
            <a:off x="2245105" y="5523229"/>
            <a:ext cx="4278630" cy="0"/>
          </a:xfrm>
          <a:custGeom>
            <a:avLst/>
            <a:gdLst/>
            <a:ahLst/>
            <a:cxnLst/>
            <a:rect l="l" t="t" r="r" b="b"/>
            <a:pathLst>
              <a:path w="4278630">
                <a:moveTo>
                  <a:pt x="0" y="0"/>
                </a:moveTo>
                <a:lnTo>
                  <a:pt x="4278629" y="0"/>
                </a:lnTo>
              </a:path>
            </a:pathLst>
          </a:custGeom>
          <a:ln w="10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0274" y="4343668"/>
            <a:ext cx="6396355" cy="15011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695"/>
              </a:spcBef>
            </a:pP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1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1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Tx</a:t>
            </a:r>
            <a:r>
              <a:rPr sz="1950" i="1" spc="-6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1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20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Tr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1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G</a:t>
            </a:r>
            <a:r>
              <a:rPr sz="1950" i="1" spc="-4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r>
              <a:rPr sz="1950" i="1" spc="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m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endParaRPr sz="195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00"/>
              </a:spcBef>
            </a:pPr>
            <a:r>
              <a:rPr sz="1950" spc="-165" dirty="0">
                <a:latin typeface="Times New Roman"/>
                <a:cs typeface="Times New Roman"/>
              </a:rPr>
              <a:t>(</a:t>
            </a:r>
            <a:r>
              <a:rPr sz="1950" dirty="0">
                <a:latin typeface="Times New Roman"/>
                <a:cs typeface="Times New Roman"/>
              </a:rPr>
              <a:t>1</a:t>
            </a:r>
            <a:r>
              <a:rPr sz="1950" spc="-28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9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</a:t>
            </a:r>
            <a:r>
              <a:rPr sz="1950" i="1" spc="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i="1" spc="35" dirty="0">
                <a:latin typeface="Times New Roman"/>
                <a:cs typeface="Times New Roman"/>
              </a:rPr>
              <a:t>m</a:t>
            </a:r>
            <a:r>
              <a:rPr sz="1950" spc="45" dirty="0">
                <a:latin typeface="Times New Roman"/>
                <a:cs typeface="Times New Roman"/>
              </a:rPr>
              <a:t>)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1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1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Tx</a:t>
            </a:r>
            <a:r>
              <a:rPr sz="1950" i="1" spc="-6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Tr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1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G</a:t>
            </a:r>
            <a:r>
              <a:rPr sz="1950" i="1" spc="-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</a:pPr>
            <a:r>
              <a:rPr sz="2925" baseline="-35612" dirty="0">
                <a:latin typeface="Symbol"/>
                <a:cs typeface="Symbol"/>
              </a:rPr>
              <a:t></a:t>
            </a:r>
            <a:r>
              <a:rPr sz="2925" i="1" spc="7" baseline="-35612" dirty="0">
                <a:latin typeface="Times New Roman"/>
                <a:cs typeface="Times New Roman"/>
              </a:rPr>
              <a:t>Y</a:t>
            </a:r>
            <a:r>
              <a:rPr sz="2925" i="1" baseline="-35612" dirty="0">
                <a:latin typeface="Times New Roman"/>
                <a:cs typeface="Times New Roman"/>
              </a:rPr>
              <a:t> </a:t>
            </a:r>
            <a:r>
              <a:rPr sz="2925" i="1" spc="-284" baseline="-35612" dirty="0">
                <a:latin typeface="Times New Roman"/>
                <a:cs typeface="Times New Roman"/>
              </a:rPr>
              <a:t> </a:t>
            </a:r>
            <a:r>
              <a:rPr sz="2925" spc="7" baseline="-35612" dirty="0">
                <a:latin typeface="Symbol"/>
                <a:cs typeface="Symbol"/>
              </a:rPr>
              <a:t></a:t>
            </a:r>
            <a:r>
              <a:rPr sz="2925" spc="247" baseline="-35612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13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Tx</a:t>
            </a:r>
            <a:r>
              <a:rPr sz="1950" i="1" spc="-6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20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b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Tr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11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G</a:t>
            </a:r>
            <a:r>
              <a:rPr sz="1950" i="1" spc="-4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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  <a:p>
            <a:pPr marL="2072639">
              <a:lnSpc>
                <a:spcPct val="100000"/>
              </a:lnSpc>
              <a:spcBef>
                <a:spcPts val="459"/>
              </a:spcBef>
            </a:pPr>
            <a:r>
              <a:rPr sz="1950" spc="-165" dirty="0">
                <a:latin typeface="Times New Roman"/>
                <a:cs typeface="Times New Roman"/>
              </a:rPr>
              <a:t>(</a:t>
            </a:r>
            <a:r>
              <a:rPr sz="1950" dirty="0">
                <a:latin typeface="Times New Roman"/>
                <a:cs typeface="Times New Roman"/>
              </a:rPr>
              <a:t>1</a:t>
            </a:r>
            <a:r>
              <a:rPr sz="1950" spc="-27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</a:t>
            </a:r>
            <a:r>
              <a:rPr sz="1950" i="1" spc="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30" dirty="0">
                <a:latin typeface="Times New Roman"/>
                <a:cs typeface="Times New Roman"/>
              </a:rPr>
              <a:t>m</a:t>
            </a:r>
            <a:r>
              <a:rPr sz="1950" dirty="0">
                <a:latin typeface="Times New Roman"/>
                <a:cs typeface="Times New Roman"/>
              </a:rPr>
              <a:t>)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7806" y="3199680"/>
            <a:ext cx="4947285" cy="11633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20345" indent="-182880">
              <a:lnSpc>
                <a:spcPct val="100000"/>
              </a:lnSpc>
              <a:spcBef>
                <a:spcPts val="745"/>
              </a:spcBef>
              <a:buFont typeface="Symbol"/>
              <a:buChar char=""/>
              <a:tabLst>
                <a:tab pos="220979" algn="l"/>
              </a:tabLst>
            </a:pP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95" dirty="0">
                <a:latin typeface="Times New Roman"/>
                <a:cs typeface="Times New Roman"/>
              </a:rPr>
              <a:t>Y</a:t>
            </a:r>
            <a:r>
              <a:rPr sz="1725" i="1" spc="-7" baseline="-24154" dirty="0">
                <a:latin typeface="Times New Roman"/>
                <a:cs typeface="Times New Roman"/>
              </a:rPr>
              <a:t>d</a:t>
            </a:r>
            <a:r>
              <a:rPr sz="1725" i="1" baseline="-24154" dirty="0">
                <a:latin typeface="Times New Roman"/>
                <a:cs typeface="Times New Roman"/>
              </a:rPr>
              <a:t> </a:t>
            </a:r>
            <a:r>
              <a:rPr sz="1725" i="1" spc="17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i="1" spc="-40" dirty="0">
                <a:latin typeface="Times New Roman"/>
                <a:cs typeface="Times New Roman"/>
              </a:rPr>
              <a:t>G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mY</a:t>
            </a:r>
            <a:endParaRPr sz="1950">
              <a:latin typeface="Times New Roman"/>
              <a:cs typeface="Times New Roman"/>
            </a:endParaRPr>
          </a:p>
          <a:p>
            <a:pPr marL="220345" indent="-182880">
              <a:lnSpc>
                <a:spcPct val="100000"/>
              </a:lnSpc>
              <a:spcBef>
                <a:spcPts val="650"/>
              </a:spcBef>
              <a:buFont typeface="Symbol"/>
              <a:buChar char=""/>
              <a:tabLst>
                <a:tab pos="220979" algn="l"/>
              </a:tabLst>
            </a:pPr>
            <a:r>
              <a:rPr sz="1950" i="1" spc="35" dirty="0">
                <a:latin typeface="Times New Roman"/>
                <a:cs typeface="Times New Roman"/>
              </a:rPr>
              <a:t>b</a:t>
            </a:r>
            <a:r>
              <a:rPr sz="1950" spc="-75" dirty="0">
                <a:latin typeface="Times New Roman"/>
                <a:cs typeface="Times New Roman"/>
              </a:rPr>
              <a:t>(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1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22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Tx</a:t>
            </a:r>
            <a:r>
              <a:rPr sz="1950" i="1" spc="-6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tY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9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T</a:t>
            </a:r>
            <a:r>
              <a:rPr sz="1950" i="1" spc="140" dirty="0">
                <a:latin typeface="Times New Roman"/>
                <a:cs typeface="Times New Roman"/>
              </a:rPr>
              <a:t>r</a:t>
            </a:r>
            <a:r>
              <a:rPr sz="1950" dirty="0">
                <a:latin typeface="Times New Roman"/>
                <a:cs typeface="Times New Roman"/>
              </a:rPr>
              <a:t>)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i="1" spc="-40" dirty="0">
                <a:latin typeface="Times New Roman"/>
                <a:cs typeface="Times New Roman"/>
              </a:rPr>
              <a:t>G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80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-285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mY</a:t>
            </a:r>
            <a:endParaRPr sz="1950">
              <a:latin typeface="Times New Roman"/>
              <a:cs typeface="Times New Roman"/>
            </a:endParaRPr>
          </a:p>
          <a:p>
            <a:pPr marL="220979" indent="-183515">
              <a:lnSpc>
                <a:spcPct val="100000"/>
              </a:lnSpc>
              <a:spcBef>
                <a:spcPts val="640"/>
              </a:spcBef>
              <a:buFont typeface="Symbol"/>
              <a:buChar char=""/>
              <a:tabLst>
                <a:tab pos="221615" algn="l"/>
              </a:tabLst>
            </a:pPr>
            <a:r>
              <a:rPr sz="1950" i="1" dirty="0">
                <a:latin typeface="Times New Roman"/>
                <a:cs typeface="Times New Roman"/>
              </a:rPr>
              <a:t>bY</a:t>
            </a:r>
            <a:r>
              <a:rPr sz="1950" i="1" spc="13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bTx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btY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bTr</a:t>
            </a:r>
            <a:r>
              <a:rPr sz="1950" i="1" spc="2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i="1" spc="-40" dirty="0">
                <a:latin typeface="Times New Roman"/>
                <a:cs typeface="Times New Roman"/>
              </a:rPr>
              <a:t>G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80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-285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mY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9814" y="3199680"/>
            <a:ext cx="753110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27600"/>
              </a:lnSpc>
              <a:spcBef>
                <a:spcPts val="100"/>
              </a:spcBef>
            </a:pPr>
            <a:r>
              <a:rPr sz="1950" i="1" spc="5" dirty="0">
                <a:latin typeface="Times New Roman"/>
                <a:cs typeface="Times New Roman"/>
              </a:rPr>
              <a:t>Y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C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412" baseline="-24154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Y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C</a:t>
            </a:r>
            <a:r>
              <a:rPr sz="1725" baseline="-24154" dirty="0">
                <a:latin typeface="Times New Roman"/>
                <a:cs typeface="Times New Roman"/>
              </a:rPr>
              <a:t>0 </a:t>
            </a:r>
            <a:r>
              <a:rPr sz="1725" spc="-412" baseline="-24154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Y</a:t>
            </a:r>
            <a:r>
              <a:rPr sz="1950" i="1" spc="229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C</a:t>
            </a:r>
            <a:r>
              <a:rPr sz="172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7780" indent="-342900">
              <a:lnSpc>
                <a:spcPct val="146300"/>
              </a:lnSpc>
              <a:spcBef>
                <a:spcPts val="100"/>
              </a:spcBef>
              <a:buClr>
                <a:srgbClr val="CC9A00"/>
              </a:buClr>
              <a:buSzPct val="63157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dirty="0"/>
              <a:t>Apabila fungsi pajak dan </a:t>
            </a:r>
            <a:r>
              <a:rPr spc="-5" dirty="0"/>
              <a:t>fungsi </a:t>
            </a:r>
            <a:r>
              <a:rPr dirty="0"/>
              <a:t>impor </a:t>
            </a:r>
            <a:r>
              <a:rPr spc="-5" dirty="0"/>
              <a:t>tidak </a:t>
            </a:r>
            <a:r>
              <a:rPr dirty="0"/>
              <a:t>eksogen, maka angka </a:t>
            </a:r>
            <a:r>
              <a:rPr spc="-515" dirty="0"/>
              <a:t> </a:t>
            </a:r>
            <a:r>
              <a:rPr dirty="0"/>
              <a:t>pengganda</a:t>
            </a:r>
            <a:r>
              <a:rPr spc="-5" dirty="0"/>
              <a:t> </a:t>
            </a:r>
            <a:r>
              <a:rPr dirty="0"/>
              <a:t>juga</a:t>
            </a:r>
            <a:r>
              <a:rPr spc="-5" dirty="0"/>
              <a:t> </a:t>
            </a:r>
            <a:r>
              <a:rPr dirty="0"/>
              <a:t>mengalami perbedaan.</a:t>
            </a:r>
          </a:p>
          <a:p>
            <a:pPr>
              <a:lnSpc>
                <a:spcPct val="100000"/>
              </a:lnSpc>
            </a:pPr>
            <a:endParaRPr sz="210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/>
          </a:p>
          <a:p>
            <a:pPr marL="1116330">
              <a:lnSpc>
                <a:spcPct val="100000"/>
              </a:lnSpc>
            </a:pPr>
            <a:r>
              <a:rPr sz="1950" i="1" spc="5" dirty="0">
                <a:latin typeface="Times New Roman"/>
                <a:cs typeface="Times New Roman"/>
              </a:rPr>
              <a:t>Y </a:t>
            </a:r>
            <a:r>
              <a:rPr sz="1950" i="1" spc="-1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C</a:t>
            </a:r>
            <a:r>
              <a:rPr sz="1950" i="1" spc="1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i="1" spc="105" dirty="0">
                <a:latin typeface="Times New Roman"/>
                <a:cs typeface="Times New Roman"/>
              </a:rPr>
              <a:t>I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i="1" spc="-40" dirty="0">
                <a:latin typeface="Times New Roman"/>
                <a:cs typeface="Times New Roman"/>
              </a:rPr>
              <a:t>G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22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X</a:t>
            </a:r>
            <a:r>
              <a:rPr sz="1950" i="1" spc="-290" dirty="0">
                <a:latin typeface="Times New Roman"/>
                <a:cs typeface="Times New Roman"/>
              </a:rPr>
              <a:t> </a:t>
            </a:r>
            <a:r>
              <a:rPr sz="1725" spc="-7" baseline="-24154" dirty="0">
                <a:latin typeface="Times New Roman"/>
                <a:cs typeface="Times New Roman"/>
              </a:rPr>
              <a:t>0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" baseline="-2415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D9265-F143-4593-B960-1F2BE9B337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901" y="675201"/>
            <a:ext cx="837869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Angka </a:t>
            </a:r>
            <a:r>
              <a:rPr dirty="0"/>
              <a:t>Pengganda </a:t>
            </a:r>
            <a:r>
              <a:rPr spc="-5" dirty="0"/>
              <a:t>Model </a:t>
            </a:r>
            <a:r>
              <a:rPr dirty="0"/>
              <a:t>Perekonomian </a:t>
            </a:r>
            <a:r>
              <a:rPr spc="-840" dirty="0"/>
              <a:t> </a:t>
            </a:r>
            <a:r>
              <a:rPr dirty="0"/>
              <a:t>4 Sektor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001" y="1612900"/>
            <a:ext cx="788162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C9A00"/>
              </a:buClr>
              <a:buSzPct val="666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100" spc="-5" dirty="0">
                <a:latin typeface="Arial"/>
                <a:cs typeface="Arial"/>
              </a:rPr>
              <a:t>Dari persamaan tersebut, maka dapat diperoleh </a:t>
            </a:r>
            <a:r>
              <a:rPr sz="2100" spc="-10" dirty="0">
                <a:latin typeface="Arial"/>
                <a:cs typeface="Arial"/>
              </a:rPr>
              <a:t>masing-masing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angka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pengganda</a:t>
            </a:r>
            <a:r>
              <a:rPr sz="2100" spc="-10" dirty="0">
                <a:latin typeface="Arial"/>
                <a:cs typeface="Arial"/>
              </a:rPr>
              <a:t> adalah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4767" y="2893567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988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7550" y="2893567"/>
            <a:ext cx="1218565" cy="0"/>
          </a:xfrm>
          <a:custGeom>
            <a:avLst/>
            <a:gdLst/>
            <a:ahLst/>
            <a:cxnLst/>
            <a:rect l="l" t="t" r="r" b="b"/>
            <a:pathLst>
              <a:path w="1218564">
                <a:moveTo>
                  <a:pt x="0" y="0"/>
                </a:moveTo>
                <a:lnTo>
                  <a:pt x="1218437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67" y="3487928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9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3270" y="3487928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767" y="4081526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5566" y="4081526"/>
            <a:ext cx="1218565" cy="0"/>
          </a:xfrm>
          <a:custGeom>
            <a:avLst/>
            <a:gdLst/>
            <a:ahLst/>
            <a:cxnLst/>
            <a:rect l="l" t="t" r="r" b="b"/>
            <a:pathLst>
              <a:path w="1218564">
                <a:moveTo>
                  <a:pt x="0" y="0"/>
                </a:moveTo>
                <a:lnTo>
                  <a:pt x="1218437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3844" y="4675123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4767" y="526872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0795" y="5268721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4767" y="5863082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5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4042" y="5863082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8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1904" y="5859040"/>
            <a:ext cx="12242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1081" y="3484223"/>
            <a:ext cx="12242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5904" y="5859040"/>
            <a:ext cx="3194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04" y="4672140"/>
            <a:ext cx="34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Tr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6107" y="4077877"/>
            <a:ext cx="3530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Tx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9520" y="2890773"/>
            <a:ext cx="2171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3295" y="5832971"/>
            <a:ext cx="12446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25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65948" y="5698208"/>
            <a:ext cx="6000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980" algn="l"/>
              </a:tabLst>
            </a:pPr>
            <a:r>
              <a:rPr sz="1600" dirty="0">
                <a:latin typeface="Symbol"/>
                <a:cs typeface="Symbol"/>
              </a:rPr>
              <a:t>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k	</a:t>
            </a: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8589" y="5208586"/>
            <a:ext cx="1224280" cy="6280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47955" algn="ctr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latin typeface="Symbol"/>
                <a:cs typeface="Symbol"/>
              </a:rPr>
              <a:t></a:t>
            </a:r>
            <a:r>
              <a:rPr sz="1600" spc="-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1643" y="4615136"/>
            <a:ext cx="1224915" cy="62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 marR="5080" indent="-544830">
              <a:lnSpc>
                <a:spcPct val="123600"/>
              </a:lnSpc>
              <a:spcBef>
                <a:spcPts val="9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2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  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2718" y="4019651"/>
            <a:ext cx="1224915" cy="630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840" marR="5080" indent="-485775">
              <a:lnSpc>
                <a:spcPct val="124100"/>
              </a:lnSpc>
              <a:spcBef>
                <a:spcPts val="95"/>
              </a:spcBef>
            </a:pPr>
            <a:r>
              <a:rPr sz="1600" spc="-135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20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 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0143" y="3786750"/>
            <a:ext cx="2736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158750" algn="l"/>
              </a:tabLst>
            </a:pPr>
            <a:r>
              <a:rPr sz="1600" i="1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6719" y="5239427"/>
            <a:ext cx="9842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20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04" y="5208179"/>
            <a:ext cx="294640" cy="629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spc="-5" dirty="0">
                <a:latin typeface="Times New Roman"/>
                <a:cs typeface="Times New Roman"/>
              </a:rPr>
              <a:t>X</a:t>
            </a:r>
            <a:endParaRPr sz="16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9665" y="4973853"/>
            <a:ext cx="6832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600" i="1" spc="409" dirty="0">
                <a:latin typeface="Times New Roman"/>
                <a:cs typeface="Times New Roman"/>
              </a:rPr>
              <a:t> </a:t>
            </a:r>
            <a:r>
              <a:rPr sz="2400" baseline="-34722" dirty="0">
                <a:latin typeface="Symbol"/>
                <a:cs typeface="Symbol"/>
              </a:rPr>
              <a:t></a:t>
            </a:r>
            <a:r>
              <a:rPr sz="2400" spc="44" baseline="-34722" dirty="0">
                <a:latin typeface="Times New Roman"/>
                <a:cs typeface="Times New Roman"/>
              </a:rPr>
              <a:t> </a:t>
            </a:r>
            <a:r>
              <a:rPr sz="2400" i="1" baseline="-36458" dirty="0">
                <a:latin typeface="Times New Roman"/>
                <a:cs typeface="Times New Roman"/>
              </a:rPr>
              <a:t>k</a:t>
            </a:r>
            <a:endParaRPr sz="2400" baseline="-36458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8639" y="4645882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10" dirty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4095" y="4380403"/>
            <a:ext cx="7061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600" i="1" spc="585" dirty="0">
                <a:latin typeface="Times New Roman"/>
                <a:cs typeface="Times New Roman"/>
              </a:rPr>
              <a:t> </a:t>
            </a:r>
            <a:r>
              <a:rPr sz="2400" baseline="-34722" dirty="0">
                <a:latin typeface="Symbol"/>
                <a:cs typeface="Symbol"/>
              </a:rPr>
              <a:t></a:t>
            </a:r>
            <a:r>
              <a:rPr sz="2400" spc="52" baseline="-34722" dirty="0">
                <a:latin typeface="Times New Roman"/>
                <a:cs typeface="Times New Roman"/>
              </a:rPr>
              <a:t> </a:t>
            </a:r>
            <a:r>
              <a:rPr sz="2400" i="1" baseline="-36458" dirty="0">
                <a:latin typeface="Times New Roman"/>
                <a:cs typeface="Times New Roman"/>
              </a:rPr>
              <a:t>k</a:t>
            </a:r>
            <a:endParaRPr sz="2400" baseline="-36458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1039" y="4052337"/>
            <a:ext cx="14414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15" dirty="0">
                <a:latin typeface="Times New Roman"/>
                <a:cs typeface="Times New Roman"/>
              </a:rPr>
              <a:t>Tx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2259" y="3917045"/>
            <a:ext cx="5949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latin typeface="Symbol"/>
                <a:cs typeface="Symbol"/>
              </a:rPr>
              <a:t>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k	</a:t>
            </a: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80686" y="3457961"/>
            <a:ext cx="11176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25" dirty="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6107" y="3425998"/>
            <a:ext cx="297815" cy="6305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600" spc="-10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459"/>
              </a:spcBef>
            </a:pPr>
            <a:r>
              <a:rPr sz="1600" spc="-10" dirty="0">
                <a:latin typeface="Symbol"/>
                <a:cs typeface="Symbol"/>
              </a:rPr>
              <a:t></a:t>
            </a:r>
            <a:r>
              <a:rPr sz="1600" i="1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8240" y="3192486"/>
            <a:ext cx="680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600" i="1" spc="395" dirty="0">
                <a:latin typeface="Times New Roman"/>
                <a:cs typeface="Times New Roman"/>
              </a:rPr>
              <a:t> </a:t>
            </a:r>
            <a:r>
              <a:rPr sz="2400" baseline="-36458" dirty="0">
                <a:latin typeface="Symbol"/>
                <a:cs typeface="Symbol"/>
              </a:rPr>
              <a:t></a:t>
            </a:r>
            <a:r>
              <a:rPr sz="2400" spc="37" baseline="-36458" dirty="0">
                <a:latin typeface="Times New Roman"/>
                <a:cs typeface="Times New Roman"/>
              </a:rPr>
              <a:t> </a:t>
            </a:r>
            <a:r>
              <a:rPr sz="2400" i="1" baseline="-36458" dirty="0">
                <a:latin typeface="Times New Roman"/>
                <a:cs typeface="Times New Roman"/>
              </a:rPr>
              <a:t>k</a:t>
            </a:r>
            <a:endParaRPr sz="2400" baseline="-3645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71542" y="2864416"/>
            <a:ext cx="6540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10" dirty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85478" y="2833973"/>
            <a:ext cx="122428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790" marR="5080" indent="-593725">
              <a:lnSpc>
                <a:spcPct val="123500"/>
              </a:lnSpc>
              <a:spcBef>
                <a:spcPts val="100"/>
              </a:spcBef>
            </a:pPr>
            <a:r>
              <a:rPr sz="1600" spc="-14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bt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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)  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65178" y="5103944"/>
            <a:ext cx="137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68232" y="4510494"/>
            <a:ext cx="137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47873" y="3323187"/>
            <a:ext cx="137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01252" y="2729127"/>
            <a:ext cx="137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7804" y="2599036"/>
            <a:ext cx="16586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17650" algn="l"/>
              </a:tabLst>
            </a:pPr>
            <a:r>
              <a:rPr sz="1600" spc="-5" dirty="0">
                <a:latin typeface="Symbol"/>
                <a:cs typeface="Symbol"/>
              </a:rPr>
              <a:t>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600" i="1" spc="380" dirty="0">
                <a:latin typeface="Times New Roman"/>
                <a:cs typeface="Times New Roman"/>
              </a:rPr>
              <a:t> </a:t>
            </a:r>
            <a:r>
              <a:rPr sz="2400" baseline="-34722" dirty="0">
                <a:latin typeface="Symbol"/>
                <a:cs typeface="Symbol"/>
              </a:rPr>
              <a:t></a:t>
            </a:r>
            <a:r>
              <a:rPr sz="2400" spc="82" baseline="-34722" dirty="0">
                <a:latin typeface="Times New Roman"/>
                <a:cs typeface="Times New Roman"/>
              </a:rPr>
              <a:t> </a:t>
            </a:r>
            <a:r>
              <a:rPr sz="2400" i="1" baseline="-36458" dirty="0">
                <a:latin typeface="Times New Roman"/>
                <a:cs typeface="Times New Roman"/>
              </a:rPr>
              <a:t>k	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20921" y="2938017"/>
            <a:ext cx="9277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Dimana: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I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60721" y="3213100"/>
            <a:ext cx="389255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investasi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pemerintah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pajak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transfer</a:t>
            </a:r>
            <a:r>
              <a:rPr sz="1800" spc="-10" dirty="0">
                <a:latin typeface="Arial"/>
                <a:cs typeface="Arial"/>
              </a:rPr>
              <a:t> (subsidi)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ekspor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pengganda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20921" y="3616197"/>
            <a:ext cx="361315" cy="12700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Tx</a:t>
            </a:r>
            <a:endParaRPr sz="1200">
              <a:latin typeface="Arial"/>
              <a:cs typeface="Arial"/>
            </a:endParaRPr>
          </a:p>
          <a:p>
            <a:pPr marL="38100" marR="57150">
              <a:lnSpc>
                <a:spcPct val="76900"/>
              </a:lnSpc>
              <a:spcBef>
                <a:spcPts val="495"/>
              </a:spcBef>
            </a:pPr>
            <a:r>
              <a:rPr sz="2700" baseline="15432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Tr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x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baseline="-23148" dirty="0">
                <a:latin typeface="Arial"/>
                <a:cs typeface="Arial"/>
              </a:rPr>
              <a:t>m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D8AE3687-03E5-4000-B757-C0B35ADCED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874D0B4-DA0F-8BA6-3971-80DBF476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58" y="607342"/>
            <a:ext cx="3795889" cy="446276"/>
          </a:xfrm>
        </p:spPr>
        <p:txBody>
          <a:bodyPr/>
          <a:lstStyle/>
          <a:p>
            <a:r>
              <a:rPr lang="en-US" altLang="en-US"/>
              <a:t>Contoh soal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A343410-9EC5-F5A4-DA6E-1B2574BB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40" y="1442438"/>
            <a:ext cx="8199120" cy="3666225"/>
          </a:xfrm>
        </p:spPr>
        <p:txBody>
          <a:bodyPr/>
          <a:lstStyle/>
          <a:p>
            <a:r>
              <a:rPr lang="en-US" altLang="en-US" sz="1594" b="1"/>
              <a:t>Diketahui :</a:t>
            </a:r>
            <a:endParaRPr lang="en-US" altLang="en-US" sz="1594"/>
          </a:p>
          <a:p>
            <a:r>
              <a:rPr lang="en-US" altLang="en-US" sz="1594" b="1"/>
              <a:t> </a:t>
            </a:r>
            <a:endParaRPr lang="en-US" altLang="en-US" sz="1594"/>
          </a:p>
          <a:p>
            <a:r>
              <a:rPr lang="en-US" altLang="en-US" sz="1594"/>
              <a:t>Yeq 	= 7500 (Pendapatan nasional keseimbangan)</a:t>
            </a:r>
          </a:p>
          <a:p>
            <a:r>
              <a:rPr lang="en-US" altLang="en-US" sz="1594"/>
              <a:t>MPS 	=  0.2   (Marginal  Propensity to Save)</a:t>
            </a:r>
          </a:p>
          <a:p>
            <a:r>
              <a:rPr lang="en-US" altLang="en-US" sz="1594"/>
              <a:t>t      	 = 0.2    (tax rate)</a:t>
            </a:r>
          </a:p>
          <a:p>
            <a:r>
              <a:rPr lang="en-US" altLang="en-US" sz="1594"/>
              <a:t>m    	 = 0.07  (Marginal  Propensity to Import)</a:t>
            </a:r>
          </a:p>
          <a:p>
            <a:r>
              <a:rPr lang="en-US" altLang="en-US" sz="1594"/>
              <a:t> </a:t>
            </a:r>
          </a:p>
          <a:p>
            <a:r>
              <a:rPr lang="en-US" altLang="en-US" sz="1594" b="1"/>
              <a:t>Ditanya : </a:t>
            </a:r>
            <a:endParaRPr lang="en-US" altLang="en-US" sz="1594"/>
          </a:p>
          <a:p>
            <a:pPr lvl="1"/>
            <a:r>
              <a:rPr lang="en-US" altLang="en-US" sz="1594"/>
              <a:t>Bila pemerintah menaikkan pengeluaran ( ∆G = 75), berapa pendapatan nasional keseimbangan baru.</a:t>
            </a:r>
          </a:p>
          <a:p>
            <a:pPr lvl="1"/>
            <a:r>
              <a:rPr lang="en-US" altLang="en-US" sz="1594"/>
              <a:t>Bila pemerintah menaikkan pengeluaran ( ∆Txo = 50), berapa pendapatan nasional keseimbangan baru.</a:t>
            </a:r>
          </a:p>
          <a:p>
            <a:pPr lvl="1"/>
            <a:r>
              <a:rPr lang="en-US" altLang="en-US" sz="1594"/>
              <a:t>Apa kesimpulan saudara akan hal tersebut.</a:t>
            </a:r>
          </a:p>
          <a:p>
            <a:r>
              <a:rPr lang="en-US" altLang="en-US" sz="1594"/>
              <a:t> </a:t>
            </a:r>
          </a:p>
          <a:p>
            <a:endParaRPr lang="en-US" altLang="en-US" sz="1594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35600-6F31-4A69-5860-F795214E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i-FI"/>
              <a:t>bahan kuliah ekonomi makro -ENDRI SENTOSA.2023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A7A37CE0-1973-A891-9CA2-88A5FBA1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214684"/>
            <a:ext cx="8199120" cy="3848418"/>
          </a:xfrm>
        </p:spPr>
        <p:txBody>
          <a:bodyPr/>
          <a:lstStyle/>
          <a:p>
            <a:r>
              <a:rPr lang="en-US" altLang="en-US" sz="1793" b="1"/>
              <a:t>Diketahui : Data perekonomian suatu negara </a:t>
            </a:r>
            <a:endParaRPr lang="en-US" altLang="en-US" sz="1793"/>
          </a:p>
          <a:p>
            <a:r>
              <a:rPr lang="en-US" altLang="en-US" sz="1793" b="1"/>
              <a:t> </a:t>
            </a:r>
            <a:endParaRPr lang="en-US" altLang="en-US" sz="1793"/>
          </a:p>
          <a:p>
            <a:r>
              <a:rPr lang="en-US" altLang="en-US" sz="1793"/>
              <a:t>Nilai MPS (Marginal  Propensity to Save, adalah 0.3, sedangkan MPM (Marginal  Propensity to Import =m ) adalah ,  0.07 dan  (tax rate= t) adalah 0.2.  (Pendapatan nasional keseimbangan,  Yeq = 5500.</a:t>
            </a:r>
          </a:p>
          <a:p>
            <a:r>
              <a:rPr lang="en-US" altLang="en-US" sz="1793"/>
              <a:t> </a:t>
            </a:r>
          </a:p>
          <a:p>
            <a:r>
              <a:rPr lang="en-US" altLang="en-US" sz="1793"/>
              <a:t> </a:t>
            </a:r>
          </a:p>
          <a:p>
            <a:r>
              <a:rPr lang="en-US" altLang="en-US" sz="1793" b="1"/>
              <a:t>Berdasarkan data tersebut, tentukan : </a:t>
            </a:r>
            <a:endParaRPr lang="en-US" altLang="en-US" sz="1793"/>
          </a:p>
          <a:p>
            <a:pPr lvl="1"/>
            <a:r>
              <a:rPr lang="en-US" altLang="en-US" sz="1793"/>
              <a:t>Bila pemerintah menaikkan pengeluaran (∆G=35), berapa pendapatan nasional keseimbangan baru.</a:t>
            </a:r>
          </a:p>
          <a:p>
            <a:pPr lvl="1"/>
            <a:r>
              <a:rPr lang="en-US" altLang="en-US" sz="1793"/>
              <a:t>Bila pemerintah menaikkan pengeluaran (∆Txo = 40), berapa pendapatan nasional keseimbangan baru.</a:t>
            </a:r>
          </a:p>
          <a:p>
            <a:pPr lvl="1"/>
            <a:r>
              <a:rPr lang="en-US" altLang="en-US" sz="1793"/>
              <a:t>Apa kesimpulan saudara akan hal tersebut.</a:t>
            </a:r>
          </a:p>
          <a:p>
            <a:endParaRPr lang="en-US" altLang="en-US" sz="1793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9297C-4C18-5F86-051C-92B91C73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i-FI"/>
              <a:t>bahan kuliah ekonomi makro -ENDRI SENTOSA.2023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02" y="549148"/>
            <a:ext cx="65690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dirty="0">
                <a:latin typeface="Times New Roman"/>
                <a:cs typeface="Times New Roman"/>
              </a:rPr>
              <a:t>Contoh</a:t>
            </a:r>
            <a:r>
              <a:rPr sz="3400" b="0" spc="-30" dirty="0">
                <a:latin typeface="Times New Roman"/>
                <a:cs typeface="Times New Roman"/>
              </a:rPr>
              <a:t> </a:t>
            </a:r>
            <a:r>
              <a:rPr sz="3400" b="0" dirty="0">
                <a:latin typeface="Times New Roman"/>
                <a:cs typeface="Times New Roman"/>
              </a:rPr>
              <a:t>Analisis</a:t>
            </a:r>
            <a:r>
              <a:rPr sz="3400" b="0" spc="-15" dirty="0">
                <a:latin typeface="Times New Roman"/>
                <a:cs typeface="Times New Roman"/>
              </a:rPr>
              <a:t> </a:t>
            </a:r>
            <a:r>
              <a:rPr sz="3400" b="0" dirty="0">
                <a:latin typeface="Times New Roman"/>
                <a:cs typeface="Times New Roman"/>
              </a:rPr>
              <a:t>Pendapatan</a:t>
            </a:r>
            <a:r>
              <a:rPr sz="3400" b="0" spc="-25" dirty="0">
                <a:latin typeface="Times New Roman"/>
                <a:cs typeface="Times New Roman"/>
              </a:rPr>
              <a:t> </a:t>
            </a:r>
            <a:r>
              <a:rPr sz="3400" b="0" dirty="0">
                <a:latin typeface="Times New Roman"/>
                <a:cs typeface="Times New Roman"/>
              </a:rPr>
              <a:t>Nasional</a:t>
            </a:r>
            <a:endParaRPr sz="3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32404" y="1619122"/>
            <a:ext cx="3095625" cy="2648585"/>
            <a:chOff x="2732404" y="1619122"/>
            <a:chExt cx="3095625" cy="2648585"/>
          </a:xfrm>
        </p:grpSpPr>
        <p:sp>
          <p:nvSpPr>
            <p:cNvPr id="4" name="object 4"/>
            <p:cNvSpPr/>
            <p:nvPr/>
          </p:nvSpPr>
          <p:spPr>
            <a:xfrm>
              <a:off x="2741929" y="1742947"/>
              <a:ext cx="3086100" cy="2514600"/>
            </a:xfrm>
            <a:custGeom>
              <a:avLst/>
              <a:gdLst/>
              <a:ahLst/>
              <a:cxnLst/>
              <a:rect l="l" t="t" r="r" b="b"/>
              <a:pathLst>
                <a:path w="3086100" h="2514600">
                  <a:moveTo>
                    <a:pt x="0" y="0"/>
                  </a:moveTo>
                  <a:lnTo>
                    <a:pt x="0" y="2514600"/>
                  </a:lnTo>
                </a:path>
                <a:path w="3086100" h="2514600">
                  <a:moveTo>
                    <a:pt x="0" y="2514600"/>
                  </a:moveTo>
                  <a:lnTo>
                    <a:pt x="3086099" y="25145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1929" y="1628647"/>
              <a:ext cx="2857500" cy="2628900"/>
            </a:xfrm>
            <a:custGeom>
              <a:avLst/>
              <a:gdLst/>
              <a:ahLst/>
              <a:cxnLst/>
              <a:rect l="l" t="t" r="r" b="b"/>
              <a:pathLst>
                <a:path w="2857500" h="2628900">
                  <a:moveTo>
                    <a:pt x="0" y="2057400"/>
                  </a:moveTo>
                  <a:lnTo>
                    <a:pt x="2857499" y="571499"/>
                  </a:lnTo>
                </a:path>
                <a:path w="2857500" h="2628900">
                  <a:moveTo>
                    <a:pt x="0" y="2628900"/>
                  </a:moveTo>
                  <a:lnTo>
                    <a:pt x="2514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7779" y="3114547"/>
              <a:ext cx="0" cy="1143000"/>
            </a:xfrm>
            <a:custGeom>
              <a:avLst/>
              <a:gdLst/>
              <a:ahLst/>
              <a:cxnLst/>
              <a:rect l="l" t="t" r="r" b="b"/>
              <a:pathLst>
                <a:path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1929" y="1971547"/>
              <a:ext cx="2743200" cy="1371600"/>
            </a:xfrm>
            <a:custGeom>
              <a:avLst/>
              <a:gdLst/>
              <a:ahLst/>
              <a:cxnLst/>
              <a:rect l="l" t="t" r="r" b="b"/>
              <a:pathLst>
                <a:path w="2743200" h="1371600">
                  <a:moveTo>
                    <a:pt x="0" y="1371600"/>
                  </a:moveTo>
                  <a:lnTo>
                    <a:pt x="2743199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7473" y="2533903"/>
              <a:ext cx="0" cy="1733550"/>
            </a:xfrm>
            <a:custGeom>
              <a:avLst/>
              <a:gdLst/>
              <a:ahLst/>
              <a:cxnLst/>
              <a:rect l="l" t="t" r="r" b="b"/>
              <a:pathLst>
                <a:path h="1733550">
                  <a:moveTo>
                    <a:pt x="0" y="0"/>
                  </a:moveTo>
                  <a:lnTo>
                    <a:pt x="0" y="173355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37167" y="4600447"/>
            <a:ext cx="3091180" cy="1943100"/>
            <a:chOff x="2737167" y="4600447"/>
            <a:chExt cx="3091180" cy="1943100"/>
          </a:xfrm>
        </p:grpSpPr>
        <p:sp>
          <p:nvSpPr>
            <p:cNvPr id="10" name="object 10"/>
            <p:cNvSpPr/>
            <p:nvPr/>
          </p:nvSpPr>
          <p:spPr>
            <a:xfrm>
              <a:off x="2741929" y="4829047"/>
              <a:ext cx="3086100" cy="1714500"/>
            </a:xfrm>
            <a:custGeom>
              <a:avLst/>
              <a:gdLst/>
              <a:ahLst/>
              <a:cxnLst/>
              <a:rect l="l" t="t" r="r" b="b"/>
              <a:pathLst>
                <a:path w="3086100" h="1714500">
                  <a:moveTo>
                    <a:pt x="0" y="0"/>
                  </a:moveTo>
                  <a:lnTo>
                    <a:pt x="0" y="1714500"/>
                  </a:lnTo>
                </a:path>
                <a:path w="3086100" h="1714500">
                  <a:moveTo>
                    <a:pt x="0" y="914400"/>
                  </a:moveTo>
                  <a:lnTo>
                    <a:pt x="3086100" y="9143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1929" y="5400547"/>
              <a:ext cx="2971800" cy="0"/>
            </a:xfrm>
            <a:custGeom>
              <a:avLst/>
              <a:gdLst/>
              <a:ahLst/>
              <a:cxnLst/>
              <a:rect l="l" t="t" r="r" b="b"/>
              <a:pathLst>
                <a:path w="2971800">
                  <a:moveTo>
                    <a:pt x="0" y="0"/>
                  </a:moveTo>
                  <a:lnTo>
                    <a:pt x="2971799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4829" y="5057647"/>
              <a:ext cx="2057400" cy="1028700"/>
            </a:xfrm>
            <a:custGeom>
              <a:avLst/>
              <a:gdLst/>
              <a:ahLst/>
              <a:cxnLst/>
              <a:rect l="l" t="t" r="r" b="b"/>
              <a:pathLst>
                <a:path w="2057400" h="1028700">
                  <a:moveTo>
                    <a:pt x="0" y="1028700"/>
                  </a:moveTo>
                  <a:lnTo>
                    <a:pt x="20573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8729" y="4600447"/>
              <a:ext cx="647700" cy="1143000"/>
            </a:xfrm>
            <a:custGeom>
              <a:avLst/>
              <a:gdLst/>
              <a:ahLst/>
              <a:cxnLst/>
              <a:rect l="l" t="t" r="r" b="b"/>
              <a:pathLst>
                <a:path w="647700" h="1143000">
                  <a:moveTo>
                    <a:pt x="647700" y="0"/>
                  </a:moveTo>
                  <a:lnTo>
                    <a:pt x="647700" y="1143000"/>
                  </a:lnTo>
                </a:path>
                <a:path w="647700" h="1143000">
                  <a:moveTo>
                    <a:pt x="0" y="0"/>
                  </a:moveTo>
                  <a:lnTo>
                    <a:pt x="0" y="114300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35070" y="4285995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4670" y="4285995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750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8170" y="428599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6770" y="5200396"/>
            <a:ext cx="7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20970" y="4857495"/>
            <a:ext cx="1089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0,2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7770" y="531469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78170" y="2114296"/>
            <a:ext cx="1018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100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0,8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2070" y="577189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6970" y="5771896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06570" y="5771896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750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0070" y="5771896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63870" y="1771396"/>
            <a:ext cx="574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Y=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20970" y="1428496"/>
            <a:ext cx="353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= 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2070" y="1657096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2070" y="4285995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A2850BCA-279E-4185-9F40-4DDB37A73CE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  <p:extLst>
      <p:ext uri="{BB962C8B-B14F-4D97-AF65-F5344CB8AC3E}">
        <p14:creationId xmlns:p14="http://schemas.microsoft.com/office/powerpoint/2010/main" val="6896224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AAF0B-4AD7-136E-9745-04A087DD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i-FI"/>
              <a:t>bahan kuliah ekonomi makro -ENDRI SENTOSA.2023</a:t>
            </a:r>
            <a:endParaRPr lang="en-US"/>
          </a:p>
        </p:txBody>
      </p:sp>
      <p:sp>
        <p:nvSpPr>
          <p:cNvPr id="40964" name="Rectangle 1">
            <a:extLst>
              <a:ext uri="{FF2B5EF4-FFF2-40B4-BE49-F238E27FC236}">
                <a16:creationId xmlns:a16="http://schemas.microsoft.com/office/drawing/2014/main" id="{1EF3F4D0-07F7-7DB5-2153-B55F96BC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673100"/>
            <a:ext cx="7743613" cy="4782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ja-JP" sz="1594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. 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persamaan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ini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menggambarkan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perekonomian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(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dalam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miliar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ja-JP" sz="1793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rupiah,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serta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r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dalam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793" dirty="0" err="1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persen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).</a:t>
            </a:r>
            <a:endParaRPr lang="en-US" altLang="ja-JP" sz="1793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 = -70+0,4 Yd			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(saving)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Tx = 10+ 0,3 Y</a:t>
            </a: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			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pajak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I=100-4i 			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investasi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US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G=350 			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(govt. spending)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M = 65 + 0,1 Y 			</a:t>
            </a: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(import)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 X= 125			</a:t>
            </a: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(eksport)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dirty="0">
                <a:latin typeface="Calibri" panose="020F0502020204030204" pitchFamily="34" charset="0"/>
                <a:ea typeface="MS PGothic" panose="020B0600070205080204" pitchFamily="34" charset="-128"/>
              </a:rPr>
              <a:t>TR  = 15 			 </a:t>
            </a: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(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transfer payment)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Turunkan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persamaan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 IS dan 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persamaan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 LM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kemudian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tentukan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tingkat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keseimbangan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dari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real output,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investasi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, dan  </a:t>
            </a:r>
            <a:r>
              <a:rPr lang="en-US" altLang="ja-JP" sz="1793" i="1" dirty="0" err="1">
                <a:latin typeface="Calibri" panose="020F0502020204030204" pitchFamily="34" charset="0"/>
                <a:ea typeface="MS PGothic" panose="020B0600070205080204" pitchFamily="34" charset="-128"/>
              </a:rPr>
              <a:t>konsumsi</a:t>
            </a:r>
            <a:r>
              <a:rPr lang="en-US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 ?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Jika pemerintah meningkatkan pengeluarannya 50  jelaskan apa dampaknya terhadap keseimbangan pendapatan nasional.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Bila pendapatan nasional full employmen (Yfe), adalah 20% lebih tinggi dari pendapatan nasional keseimbangan riil ,  jurang (gap) apa  yang terjadi, dan apa langkah yang harus dilakukan pemerintah </a:t>
            </a:r>
            <a:endParaRPr lang="en-US" altLang="ja-JP" sz="1793" dirty="0">
              <a:cs typeface="HGP明朝E" panose="020B0400000000000000" pitchFamily="18" charset="-128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sv-SE" altLang="ja-JP" sz="1793" i="1" dirty="0">
                <a:latin typeface="Calibri" panose="020F0502020204030204" pitchFamily="34" charset="0"/>
                <a:ea typeface="MS PGothic" panose="020B0600070205080204" pitchFamily="34" charset="-128"/>
              </a:rPr>
              <a:t>Gambarkan dalam suatu grafik.</a:t>
            </a:r>
            <a:endParaRPr lang="sv-SE" altLang="ja-JP" sz="1793" dirty="0">
              <a:cs typeface="HGP明朝E" panose="020B0400000000000000" pitchFamily="18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6EDC-28ED-1962-0BCA-B34BB951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34" y="1130300"/>
            <a:ext cx="7156932" cy="923330"/>
          </a:xfrm>
        </p:spPr>
        <p:txBody>
          <a:bodyPr/>
          <a:lstStyle/>
          <a:p>
            <a:pPr algn="ctr"/>
            <a:r>
              <a:rPr lang="en-US" sz="6000" dirty="0" err="1">
                <a:latin typeface="Snap ITC" panose="04040A07060A02020202" pitchFamily="82" charset="0"/>
              </a:rPr>
              <a:t>Terima</a:t>
            </a:r>
            <a:r>
              <a:rPr lang="en-US" sz="6000" dirty="0">
                <a:latin typeface="Snap ITC" panose="04040A07060A02020202" pitchFamily="82" charset="0"/>
              </a:rPr>
              <a:t> Kasih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F2CE7-1DC7-145B-8115-7D2194EF89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  <p:pic>
        <p:nvPicPr>
          <p:cNvPr id="1026" name="Picture 2" descr="Foto gratis dari Rekan kerja maya">
            <a:extLst>
              <a:ext uri="{FF2B5EF4-FFF2-40B4-BE49-F238E27FC236}">
                <a16:creationId xmlns:a16="http://schemas.microsoft.com/office/drawing/2014/main" id="{BD7B0F00-E94B-831A-7B3B-3EF2B9C3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120900"/>
            <a:ext cx="6311900" cy="37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3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7CD6-9BF1-4A27-9C4C-2AFD91921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47" y="1458137"/>
            <a:ext cx="7667696" cy="4791851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d-ID" sz="1793" dirty="0"/>
              <a:t>Pendapatan nasional merupakan ukuran pengeluaran aktual dari </a:t>
            </a:r>
            <a:endParaRPr lang="en-US" sz="1793" dirty="0"/>
          </a:p>
          <a:p>
            <a:pPr>
              <a:defRPr/>
            </a:pPr>
            <a:r>
              <a:rPr lang="en-US" sz="1793" dirty="0"/>
              <a:t>    </a:t>
            </a:r>
            <a:r>
              <a:rPr lang="id-ID" sz="1793" dirty="0"/>
              <a:t>konsumsi, investasi, pengeluaran pemerintah dan ekspor netto.</a:t>
            </a:r>
            <a:endParaRPr lang="en-US" sz="1793" dirty="0"/>
          </a:p>
          <a:p>
            <a:pPr>
              <a:defRPr/>
            </a:pPr>
            <a:endParaRPr lang="id-ID" sz="1793" dirty="0"/>
          </a:p>
          <a:p>
            <a:pPr>
              <a:buFont typeface="Wingdings" pitchFamily="2" charset="2"/>
              <a:buChar char="Ø"/>
              <a:defRPr/>
            </a:pPr>
            <a:r>
              <a:rPr lang="id-ID" sz="1793" dirty="0"/>
              <a:t>Teori pendapatan nasional membahas pengeluaran yang diinginkan dari </a:t>
            </a:r>
            <a:endParaRPr lang="en-US" sz="1793" dirty="0"/>
          </a:p>
          <a:p>
            <a:pPr>
              <a:defRPr/>
            </a:pPr>
            <a:r>
              <a:rPr lang="en-US" sz="1793" dirty="0"/>
              <a:t>    </a:t>
            </a:r>
            <a:r>
              <a:rPr lang="id-ID" sz="1793" dirty="0"/>
              <a:t>konsumsi, investasi, pengeluaran pemerintah dan ekspor netto.</a:t>
            </a:r>
            <a:endParaRPr lang="en-US" sz="1793" dirty="0"/>
          </a:p>
          <a:p>
            <a:pPr marL="359030" indent="-359030">
              <a:defRPr/>
            </a:pPr>
            <a:endParaRPr lang="en-US" sz="1793" dirty="0"/>
          </a:p>
          <a:p>
            <a:pPr marL="359030" indent="-359030">
              <a:defRPr/>
            </a:pPr>
            <a:r>
              <a:rPr lang="id-ID" sz="1793" dirty="0"/>
              <a:t>Komponen pendapatan nasional dengan pendekatan pengeluaran :  </a:t>
            </a:r>
          </a:p>
          <a:p>
            <a:pPr marL="820865" lvl="1" indent="-455508">
              <a:buFont typeface="+mj-lt"/>
              <a:buAutoNum type="arabicPeriod"/>
              <a:defRPr/>
            </a:pPr>
            <a:r>
              <a:rPr lang="id-ID" sz="1793" dirty="0"/>
              <a:t>Konsumsi (</a:t>
            </a:r>
            <a:r>
              <a:rPr lang="id-ID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d-ID" sz="1793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1793" dirty="0"/>
              <a:t> </a:t>
            </a:r>
            <a:r>
              <a:rPr lang="id-ID" sz="1793" dirty="0">
                <a:sym typeface="Wingdings" pitchFamily="2" charset="2"/>
              </a:rPr>
              <a:t> konsumsi aktual)</a:t>
            </a:r>
            <a:r>
              <a:rPr lang="id-ID" sz="1793" dirty="0"/>
              <a:t> </a:t>
            </a:r>
          </a:p>
          <a:p>
            <a:pPr marL="820865" lvl="1" indent="-455508">
              <a:buFont typeface="+mj-lt"/>
              <a:buAutoNum type="arabicPeriod"/>
              <a:defRPr/>
            </a:pPr>
            <a:r>
              <a:rPr lang="id-ID" sz="1793" dirty="0"/>
              <a:t>Investasi (</a:t>
            </a:r>
            <a:r>
              <a:rPr lang="id-ID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d-ID" sz="1793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1793" dirty="0"/>
              <a:t> </a:t>
            </a:r>
            <a:r>
              <a:rPr lang="id-ID" sz="1793" dirty="0">
                <a:sym typeface="Wingdings" pitchFamily="2" charset="2"/>
              </a:rPr>
              <a:t> investasi aktual)</a:t>
            </a:r>
          </a:p>
          <a:p>
            <a:pPr marL="820865" lvl="1" indent="-455508">
              <a:buFont typeface="+mj-lt"/>
              <a:buAutoNum type="arabicPeriod"/>
              <a:defRPr/>
            </a:pPr>
            <a:r>
              <a:rPr lang="id-ID" sz="1793" dirty="0"/>
              <a:t>Pengeluaran pemerintah (</a:t>
            </a:r>
            <a:r>
              <a:rPr lang="id-ID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id-ID" sz="1793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1793" dirty="0"/>
              <a:t> </a:t>
            </a:r>
            <a:r>
              <a:rPr lang="id-ID" sz="1793" dirty="0">
                <a:sym typeface="Wingdings" pitchFamily="2" charset="2"/>
              </a:rPr>
              <a:t> G aktual)</a:t>
            </a:r>
          </a:p>
          <a:p>
            <a:pPr marL="820865" lvl="1" indent="-455508">
              <a:buFont typeface="+mj-lt"/>
              <a:buAutoNum type="arabicPeriod"/>
              <a:defRPr/>
            </a:pPr>
            <a:r>
              <a:rPr lang="id-ID" sz="1793" dirty="0">
                <a:sym typeface="Wingdings" pitchFamily="2" charset="2"/>
              </a:rPr>
              <a:t>Ekspor netto (</a:t>
            </a:r>
            <a:r>
              <a:rPr lang="id-ID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d-ID" sz="1793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179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</a:t>
            </a:r>
            <a:r>
              <a:rPr lang="id-ID" sz="1793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1793" dirty="0"/>
              <a:t>)</a:t>
            </a:r>
            <a:endParaRPr lang="en-US" sz="1793" dirty="0"/>
          </a:p>
          <a:p>
            <a:pPr marL="820865" lvl="1" indent="-455508">
              <a:defRPr/>
            </a:pPr>
            <a:endParaRPr lang="id-ID" sz="1793" dirty="0"/>
          </a:p>
          <a:p>
            <a:pPr marL="359030" indent="-359030">
              <a:defRPr/>
            </a:pPr>
            <a:r>
              <a:rPr lang="en-US" sz="1793" b="1" dirty="0" err="1"/>
              <a:t>Terminologi</a:t>
            </a:r>
            <a:r>
              <a:rPr lang="en-US" sz="1793" b="1" dirty="0"/>
              <a:t> </a:t>
            </a:r>
            <a:r>
              <a:rPr lang="id-ID" sz="1793" b="1" dirty="0"/>
              <a:t> konsep pengeluaran :</a:t>
            </a:r>
          </a:p>
          <a:p>
            <a:pPr marL="724386" lvl="1" indent="-359030">
              <a:defRPr/>
            </a:pPr>
            <a:r>
              <a:rPr lang="id-ID" sz="1793" dirty="0"/>
              <a:t>Intendeed expenditure </a:t>
            </a:r>
            <a:r>
              <a:rPr lang="id-ID" sz="1793" dirty="0">
                <a:sym typeface="Wingdings" pitchFamily="2" charset="2"/>
              </a:rPr>
              <a:t> pengeluaran yang dimaksud</a:t>
            </a:r>
          </a:p>
          <a:p>
            <a:pPr marL="724386" lvl="1" indent="-359030">
              <a:defRPr/>
            </a:pPr>
            <a:r>
              <a:rPr lang="id-ID" sz="1793" dirty="0"/>
              <a:t>Desired expenditure </a:t>
            </a:r>
            <a:r>
              <a:rPr lang="id-ID" sz="1793" dirty="0">
                <a:sym typeface="Wingdings" pitchFamily="2" charset="2"/>
              </a:rPr>
              <a:t> pengeluaran yang diinginkan</a:t>
            </a:r>
          </a:p>
          <a:p>
            <a:pPr marL="724386" lvl="1" indent="-359030">
              <a:defRPr/>
            </a:pPr>
            <a:r>
              <a:rPr lang="id-ID" sz="1793" dirty="0"/>
              <a:t>Planned expenditure </a:t>
            </a:r>
            <a:r>
              <a:rPr lang="id-ID" sz="1793" dirty="0">
                <a:sym typeface="Wingdings" pitchFamily="2" charset="2"/>
              </a:rPr>
              <a:t> pengeluaran yang direncanakan</a:t>
            </a:r>
            <a:endParaRPr lang="id-ID" sz="1793" dirty="0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41AF3FA0-8492-423D-8CB7-2B5B9810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47" y="379589"/>
            <a:ext cx="5701453" cy="640557"/>
          </a:xfrm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7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PENGELUARAN AGREGAT   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D00293-310B-4A29-8200-60741F896A1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1732F7A5-2CB2-4091-8712-8843F1C3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59178"/>
            <a:ext cx="6680764" cy="549967"/>
          </a:xfrm>
        </p:spPr>
        <p:txBody>
          <a:bodyPr/>
          <a:lstStyle/>
          <a:p>
            <a:pPr eaLnBrk="1" hangingPunct="1"/>
            <a:r>
              <a:rPr lang="id-ID" altLang="id-ID" sz="3587">
                <a:solidFill>
                  <a:schemeClr val="tx1"/>
                </a:solidFill>
              </a:rPr>
              <a:t>Formulasi Pengeluaran a</a:t>
            </a:r>
            <a:r>
              <a:rPr lang="en-US" altLang="id-ID" sz="3587">
                <a:solidFill>
                  <a:schemeClr val="tx1"/>
                </a:solidFill>
              </a:rPr>
              <a:t>g</a:t>
            </a:r>
            <a:r>
              <a:rPr lang="id-ID" altLang="id-ID" sz="3587">
                <a:solidFill>
                  <a:schemeClr val="tx1"/>
                </a:solidFill>
              </a:rPr>
              <a:t>gregat: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4F5AC3B-FDBF-4CFE-A0F4-1F7E0AF57394}"/>
              </a:ext>
            </a:extLst>
          </p:cNvPr>
          <p:cNvSpPr txBox="1">
            <a:spLocks/>
          </p:cNvSpPr>
          <p:nvPr/>
        </p:nvSpPr>
        <p:spPr bwMode="auto">
          <a:xfrm>
            <a:off x="1370754" y="2049780"/>
            <a:ext cx="4630984" cy="43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AE  = C + I  + G  + (X-M)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391" b="1" dirty="0">
              <a:latin typeface="+mj-lt"/>
              <a:cs typeface="Arial" charset="0"/>
            </a:endParaRP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Keterangan :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AE	= pengeluaran agregat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C		= pengeluaran konsumsi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I		= pengeluaran investasi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G		= pengeluaran pemerintah</a:t>
            </a:r>
          </a:p>
          <a:p>
            <a:pPr marL="272040" indent="-27204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id-ID" sz="2391" b="1" dirty="0">
                <a:latin typeface="+mj-lt"/>
                <a:cs typeface="Arial" charset="0"/>
              </a:rPr>
              <a:t>X-M	= ekspor netto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B3FCED-AF95-4209-B2A7-48CB80224B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i-FI"/>
              <a:t>bahan kuliah ekonomi makro -ENDRI SENTOSA.2023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6569</Words>
  <Application>Microsoft Office PowerPoint</Application>
  <PresentationFormat>Custom</PresentationFormat>
  <Paragraphs>1003</Paragraphs>
  <Slides>71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Adobe Fan Heiti Std B</vt:lpstr>
      <vt:lpstr>Arial</vt:lpstr>
      <vt:lpstr>Calibri</vt:lpstr>
      <vt:lpstr>Garamond</vt:lpstr>
      <vt:lpstr>MT Extra</vt:lpstr>
      <vt:lpstr>Snap ITC</vt:lpstr>
      <vt:lpstr>Symbol</vt:lpstr>
      <vt:lpstr>Tahoma</vt:lpstr>
      <vt:lpstr>Times New Roman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Arus Melingkar (Circular Flow) dalam  Perekonomian 2 Sektor</vt:lpstr>
      <vt:lpstr>Proses Produksi dan Pendapatan Masyarakat  </vt:lpstr>
      <vt:lpstr>Arus Melingkar (Circular Flow) dalam Perekonomian 2  Sektor</vt:lpstr>
      <vt:lpstr>Arus Melingkar (Circular Flow) dalam  Perekonomian 2 Sektor</vt:lpstr>
      <vt:lpstr>Contoh Analisis Pendapatan Nasional</vt:lpstr>
      <vt:lpstr>  PENGELUARAN AGREGAT   I</vt:lpstr>
      <vt:lpstr>Formulasi Pengeluaran aggregat:</vt:lpstr>
      <vt:lpstr>PowerPoint Presentation</vt:lpstr>
      <vt:lpstr>Arus Melingkar dengan Injeksi dan Kebocoran</vt:lpstr>
      <vt:lpstr>Proses Produksi dan Pendapatan Masyarakat  </vt:lpstr>
      <vt:lpstr> EXPENDITURE I :   CONSUMTION AND INVESTMENT</vt:lpstr>
      <vt:lpstr>PowerPoint Presentation</vt:lpstr>
      <vt:lpstr>GRAFIK KESEIMBANGAN PENDAPATAN NASIONAL  DAN PENGELUARAN AGREGAT</vt:lpstr>
      <vt:lpstr>Fungsi Konsumsi, Saving </vt:lpstr>
      <vt:lpstr>KURVA KONSUMSI  DAN TABUNGAN</vt:lpstr>
      <vt:lpstr>PowerPoint Presentation</vt:lpstr>
      <vt:lpstr>PEREKONOMIAN DUA SEKTOR DENGAN INVESTASI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Investasi</vt:lpstr>
      <vt:lpstr>PowerPoint Presentation</vt:lpstr>
      <vt:lpstr>ANALISIS  PENDAPATAN NASIONAL TIGA SEKTOR</vt:lpstr>
      <vt:lpstr>Arus Melingkar Perekonomian 3 Sektor</vt:lpstr>
      <vt:lpstr>Arus Melingkar Perekonomian 3 Sektor</vt:lpstr>
      <vt:lpstr>Formulasi Pengeluaran aggregat:</vt:lpstr>
      <vt:lpstr>Perhitungan Keseimbangan Pendapatan Nasional</vt:lpstr>
      <vt:lpstr>Perhitungan Keseimbangan Pendapatan Nasional</vt:lpstr>
      <vt:lpstr>Perhitungan Keseimbangan Pendapatan Nasional</vt:lpstr>
      <vt:lpstr>Pembayaran Transfer oleh Pemerintah</vt:lpstr>
      <vt:lpstr>Angka Pengganda pada Perekonomian 3 Sektor</vt:lpstr>
      <vt:lpstr>Angka Pengganda pada Perekonomian 3 Sektor</vt:lpstr>
      <vt:lpstr>Angka Pengganda pada Perekonomian 3 Sektor</vt:lpstr>
      <vt:lpstr>Angka Pengganda pada Anggaran Belanja Berimbang</vt:lpstr>
      <vt:lpstr>Angka Pengganda pada Anggaran Belanja  Berimbang</vt:lpstr>
      <vt:lpstr>Angka Pengganda untuk Model Pajak Proporsional</vt:lpstr>
      <vt:lpstr>Angka Pengganda untuk Model Pajak Proporsional</vt:lpstr>
      <vt:lpstr>Angka Pengganda untuk Model Pajak Proporsional</vt:lpstr>
      <vt:lpstr>Contoh Perhitungan</vt:lpstr>
      <vt:lpstr>Contoh Perhitungan</vt:lpstr>
      <vt:lpstr>Contoh Perhitungan</vt:lpstr>
      <vt:lpstr>Contoh Perhitungan</vt:lpstr>
      <vt:lpstr>PowerPoint Presentation</vt:lpstr>
      <vt:lpstr>PowerPoint Presentation</vt:lpstr>
      <vt:lpstr>Kecenderungan Konsumsi Marginal (MPC)</vt:lpstr>
      <vt:lpstr>Kecenderungan Konsumsi Marginal (MPC)</vt:lpstr>
      <vt:lpstr>Proses Multiplier</vt:lpstr>
      <vt:lpstr>Proses Multiplier</vt:lpstr>
      <vt:lpstr>Proses Multiplier</vt:lpstr>
      <vt:lpstr>Proses Multiplier</vt:lpstr>
      <vt:lpstr>Proses Multiplier</vt:lpstr>
      <vt:lpstr>ANALISIS PENDAPATAN  NASIONAL EMPAT  SEKTOR</vt:lpstr>
      <vt:lpstr>Arus Melingkar Perekonomian 4 Sektor</vt:lpstr>
      <vt:lpstr>Perhitungan Keseimbangan  Pendapatan Nasional</vt:lpstr>
      <vt:lpstr>Keseimbangan  Pendapatan Nasional</vt:lpstr>
      <vt:lpstr>Contoh Perhitungan</vt:lpstr>
      <vt:lpstr>Contoh Perhitungan</vt:lpstr>
      <vt:lpstr>Angka Pengganda Model Perekonomian  4 Sektor</vt:lpstr>
      <vt:lpstr>Angka Pengganda Model Perekonomian  4 Sektor</vt:lpstr>
      <vt:lpstr>Angka Pengganda Model Perekonomian  4 Sektor</vt:lpstr>
      <vt:lpstr>Angka Pengganda Model Perekonomian  4 Sektor</vt:lpstr>
      <vt:lpstr>Contoh soal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Sentosa</dc:creator>
  <cp:lastModifiedBy>DELL</cp:lastModifiedBy>
  <cp:revision>17</cp:revision>
  <dcterms:created xsi:type="dcterms:W3CDTF">2021-03-05T01:57:31Z</dcterms:created>
  <dcterms:modified xsi:type="dcterms:W3CDTF">2023-03-03T10:03:07Z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2021-03-05T00:00:00Z</vt:filetime>
  </property>
</Properties>
</file>